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2" r:id="rId3"/>
    <p:sldId id="271" r:id="rId4"/>
    <p:sldId id="273" r:id="rId5"/>
    <p:sldId id="260" r:id="rId6"/>
    <p:sldId id="274" r:id="rId7"/>
    <p:sldId id="275" r:id="rId8"/>
    <p:sldId id="264" r:id="rId9"/>
    <p:sldId id="283" r:id="rId10"/>
    <p:sldId id="284" r:id="rId11"/>
    <p:sldId id="276" r:id="rId12"/>
    <p:sldId id="277" r:id="rId13"/>
    <p:sldId id="267" r:id="rId14"/>
    <p:sldId id="278" r:id="rId15"/>
    <p:sldId id="279" r:id="rId16"/>
    <p:sldId id="280" r:id="rId17"/>
    <p:sldId id="281" r:id="rId18"/>
    <p:sldId id="282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E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0" autoAdjust="0"/>
    <p:restoredTop sz="94660"/>
  </p:normalViewPr>
  <p:slideViewPr>
    <p:cSldViewPr snapToGrid="0">
      <p:cViewPr>
        <p:scale>
          <a:sx n="154" d="100"/>
          <a:sy n="154" d="100"/>
        </p:scale>
        <p:origin x="-85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189" indent="0" algn="ctr">
              <a:buNone/>
              <a:defRPr sz="18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800"/>
            </a:lvl4pPr>
            <a:lvl5pPr marL="1828754" indent="0" algn="ctr">
              <a:buNone/>
              <a:defRPr sz="1800"/>
            </a:lvl5pPr>
            <a:lvl6pPr marL="2285943" indent="0" algn="ctr">
              <a:buNone/>
              <a:defRPr sz="1800"/>
            </a:lvl6pPr>
            <a:lvl7pPr marL="2743131" indent="0" algn="ctr">
              <a:buNone/>
              <a:defRPr sz="1800"/>
            </a:lvl7pPr>
            <a:lvl8pPr marL="3200320" indent="0" algn="ctr">
              <a:buNone/>
              <a:defRPr sz="1800"/>
            </a:lvl8pPr>
            <a:lvl9pPr marL="3657509" indent="0" algn="ctr">
              <a:buNone/>
              <a:defRPr sz="18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43EEBE0-5BC1-404A-98B3-17DA9414B7DE}" type="datetimeFigureOut">
              <a:rPr lang="zh-CN" altLang="en-US" smtClean="0"/>
              <a:t>2023/11/4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CA84-0D9F-4F18-83B2-3A209B58D59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406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EBE0-5BC1-404A-98B3-17DA9414B7DE}" type="datetimeFigureOut">
              <a:rPr lang="zh-CN" altLang="en-US" smtClean="0"/>
              <a:t>2023/11/4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CA84-0D9F-4F18-83B2-3A209B58D5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950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2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EBE0-5BC1-404A-98B3-17DA9414B7DE}" type="datetimeFigureOut">
              <a:rPr lang="zh-CN" altLang="en-US" smtClean="0"/>
              <a:t>2023/11/4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CA84-0D9F-4F18-83B2-3A209B58D59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51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011F853-866C-8DE3-1E65-D964DD535032}"/>
              </a:ext>
            </a:extLst>
          </p:cNvPr>
          <p:cNvSpPr/>
          <p:nvPr userDrawn="1"/>
        </p:nvSpPr>
        <p:spPr>
          <a:xfrm>
            <a:off x="0" y="0"/>
            <a:ext cx="5157216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3818805" cy="1499616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3913631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EBE0-5BC1-404A-98B3-17DA9414B7DE}" type="datetimeFigureOut">
              <a:rPr lang="zh-CN" altLang="en-US" smtClean="0"/>
              <a:t>2023/11/4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CA84-0D9F-4F18-83B2-3A209B58D59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8705CD-335C-B86E-27DA-1E2FB523EB3C}"/>
              </a:ext>
            </a:extLst>
          </p:cNvPr>
          <p:cNvSpPr/>
          <p:nvPr userDrawn="1"/>
        </p:nvSpPr>
        <p:spPr>
          <a:xfrm>
            <a:off x="962108" y="1016974"/>
            <a:ext cx="62020" cy="5406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94FECB-E375-45EB-D3D0-5D6D68448F35}"/>
              </a:ext>
            </a:extLst>
          </p:cNvPr>
          <p:cNvSpPr/>
          <p:nvPr userDrawn="1"/>
        </p:nvSpPr>
        <p:spPr>
          <a:xfrm>
            <a:off x="959428" y="2433631"/>
            <a:ext cx="62020" cy="274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661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EBE0-5BC1-404A-98B3-17DA9414B7DE}" type="datetimeFigureOut">
              <a:rPr lang="zh-CN" altLang="en-US" smtClean="0"/>
              <a:t>2023/11/4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CA84-0D9F-4F18-83B2-3A209B58D59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883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EBE0-5BC1-404A-98B3-17DA9414B7DE}" type="datetimeFigureOut">
              <a:rPr lang="zh-CN" altLang="en-US" smtClean="0"/>
              <a:t>2023/11/4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CA84-0D9F-4F18-83B2-3A209B58D5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030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EBE0-5BC1-404A-98B3-17DA9414B7DE}" type="datetimeFigureOut">
              <a:rPr lang="zh-CN" altLang="en-US" smtClean="0"/>
              <a:t>2023/11/4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CA84-0D9F-4F18-83B2-3A209B58D5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536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EBE0-5BC1-404A-98B3-17DA9414B7DE}" type="datetimeFigureOut">
              <a:rPr lang="zh-CN" altLang="en-US" smtClean="0"/>
              <a:t>2023/11/4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CA84-0D9F-4F18-83B2-3A209B58D5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454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EBE0-5BC1-404A-98B3-17DA9414B7DE}" type="datetimeFigureOut">
              <a:rPr lang="zh-CN" altLang="en-US" smtClean="0"/>
              <a:t>2023/11/4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CA84-0D9F-4F18-83B2-3A209B58D5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320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EBE0-5BC1-404A-98B3-17DA9414B7DE}" type="datetimeFigureOut">
              <a:rPr lang="zh-CN" altLang="en-US" smtClean="0"/>
              <a:t>2023/11/4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CA84-0D9F-4F18-83B2-3A209B58D5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345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EBE0-5BC1-404A-98B3-17DA9414B7DE}" type="datetimeFigureOut">
              <a:rPr lang="zh-CN" altLang="en-US" smtClean="0"/>
              <a:t>2023/11/4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3CA84-0D9F-4F18-83B2-3A209B58D59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88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9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30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43EEBE0-5BC1-404A-98B3-17DA9414B7DE}" type="datetimeFigureOut">
              <a:rPr lang="zh-CN" altLang="en-US" smtClean="0"/>
              <a:t>2023/11/4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3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AE3CA84-0D9F-4F18-83B2-3A209B58D59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22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69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45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45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21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677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22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22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F1328C-70EC-B7C4-5B3C-6C9538A77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Evaluation on</a:t>
            </a:r>
            <a:r>
              <a:rPr lang="zh-CN" altLang="en-US" dirty="0"/>
              <a:t> </a:t>
            </a:r>
            <a:r>
              <a:rPr lang="en-US" altLang="zh-CN" dirty="0"/>
              <a:t>Movie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C558B7-383B-D5E0-90E8-CC025CC50F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of Popular list from Rotten </a:t>
            </a:r>
            <a:r>
              <a:rPr lang="en-US" altLang="zh-CN" dirty="0" err="1"/>
              <a:t>Romatoes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631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0B61673-17BA-0AEF-C8DB-61AF547FB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322650"/>
              </p:ext>
            </p:extLst>
          </p:nvPr>
        </p:nvGraphicFramePr>
        <p:xfrm>
          <a:off x="788194" y="37407"/>
          <a:ext cx="4773020" cy="6783185"/>
        </p:xfrm>
        <a:graphic>
          <a:graphicData uri="http://schemas.openxmlformats.org/drawingml/2006/table">
            <a:tbl>
              <a:tblPr firstRow="1" firstCol="1" bandRow="1"/>
              <a:tblGrid>
                <a:gridCol w="4773020">
                  <a:extLst>
                    <a:ext uri="{9D8B030D-6E8A-4147-A177-3AD203B41FA5}">
                      <a16:colId xmlns:a16="http://schemas.microsoft.com/office/drawing/2014/main" val="1603044771"/>
                    </a:ext>
                  </a:extLst>
                </a:gridCol>
              </a:tblGrid>
              <a:tr h="199505">
                <a:tc>
                  <a:txBody>
                    <a:bodyPr/>
                    <a:lstStyle/>
                    <a:p>
                      <a:r>
                        <a:rPr 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__get_movies__.py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681293"/>
                  </a:ext>
                </a:extLst>
              </a:tr>
              <a:tr h="773609">
                <a:tc>
                  <a:txBody>
                    <a:bodyPr/>
                    <a:lstStyle/>
                    <a:p>
                      <a: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  <a:t>class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RTMovieCrawler(scrapy.Spider):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name =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'Rotten Tomatoes'</a:t>
                      </a:r>
                      <a:b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   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allowed_domains = [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'rottentomatoes.com'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]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start_urls = [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"https://www.rottentomatoes.com/browse/movies_at_home/sort:popular?page=21"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]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is_terminal_beautiful = </a:t>
                      </a:r>
                      <a: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  <a:t>True</a:t>
                      </a:r>
                      <a:b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  <a:t>   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custom_settings = {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</a:t>
                      </a: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# Terminal settings: Ignore some warnings and logs</a:t>
                      </a:r>
                      <a:b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       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'LOG_LEVEL'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: logging.CRITICAL </a:t>
                      </a:r>
                      <a: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  <a:t>if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is_terminal_beautiful </a:t>
                      </a:r>
                      <a: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  <a:t>is True else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logging.ERROR,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'REQUEST_FINGERPRINTER_IMPLEMENTATION'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: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'2.7'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,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</a:t>
                      </a: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# Local settings</a:t>
                      </a:r>
                      <a:b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       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'LANG'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: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'EN'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,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'USE_EXACT_VALUES'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: </a:t>
                      </a:r>
                      <a: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  <a:t>True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,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'SAVE_DATA'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: </a:t>
                      </a:r>
                      <a: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  <a:t>False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,     </a:t>
                      </a: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# Don't alter</a:t>
                      </a:r>
                      <a:b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       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'ROUND_LEVEL'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: </a:t>
                      </a:r>
                      <a:r>
                        <a:rPr lang="en-US" altLang="zh-CN" sz="900">
                          <a:solidFill>
                            <a:srgbClr val="2AACB8"/>
                          </a:solidFill>
                          <a:effectLst/>
                        </a:rPr>
                        <a:t>3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,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}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</a:t>
                      </a: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# These aren't really useful yet...</a:t>
                      </a:r>
                      <a:b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   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movie_data = []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article_start_urls = []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index = </a:t>
                      </a:r>
                      <a:r>
                        <a:rPr lang="en-US" altLang="zh-CN" sz="900">
                          <a:solidFill>
                            <a:srgbClr val="2AACB8"/>
                          </a:solidFill>
                          <a:effectLst/>
                        </a:rPr>
                        <a:t>1</a:t>
                      </a:r>
                      <a:br>
                        <a:rPr lang="en-US" altLang="zh-CN" sz="900">
                          <a:solidFill>
                            <a:srgbClr val="2AACB8"/>
                          </a:solidFill>
                          <a:effectLst/>
                        </a:rPr>
                      </a:br>
                      <a:br>
                        <a:rPr lang="en-US" altLang="zh-CN" sz="900">
                          <a:solidFill>
                            <a:srgbClr val="2AACB8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2AACB8"/>
                          </a:solidFill>
                          <a:effectLst/>
                        </a:rPr>
                        <a:t>    </a:t>
                      </a:r>
                      <a: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  <a:t>def </a:t>
                      </a:r>
                      <a:r>
                        <a:rPr lang="en-US" altLang="zh-CN" sz="900">
                          <a:solidFill>
                            <a:srgbClr val="56A8F5"/>
                          </a:solidFill>
                          <a:effectLst/>
                        </a:rPr>
                        <a:t>parse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(</a:t>
                      </a:r>
                      <a:r>
                        <a:rPr lang="en-US" altLang="zh-CN" sz="900">
                          <a:solidFill>
                            <a:srgbClr val="94558D"/>
                          </a:solidFill>
                          <a:effectLst/>
                        </a:rPr>
                        <a:t>self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, response):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</a:t>
                      </a: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# Entire movie grid</a:t>
                      </a:r>
                      <a:b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       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movie_list = response.xpath(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"//div[@class='flex-container']"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)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</a:t>
                      </a:r>
                      <a: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  <a:t>for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movie </a:t>
                      </a:r>
                      <a: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  <a:t>in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movie_list: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</a:t>
                      </a: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# Father element: Overall container</a:t>
                      </a:r>
                      <a:b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           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score_container = movie.xpath(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".//a[@data-track='scores']"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)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score_link = score_container.xpath(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"@href"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).get()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</a:t>
                      </a: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# Title</a:t>
                      </a:r>
                      <a:b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           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movie_title = score_container.xpath(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".//span[@class='p--small']/text()"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).get()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</a:t>
                      </a: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# Guardian method. Don't get useless message</a:t>
                      </a:r>
                      <a:b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            </a:t>
                      </a:r>
                      <a: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  <a:t>if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movie_title </a:t>
                      </a:r>
                      <a: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  <a:t>is None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: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    </a:t>
                      </a:r>
                      <a: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  <a:t>continue</a:t>
                      </a:r>
                      <a:b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  <a:t>           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movie_title = re.sub(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r"\n|\s"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,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""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, movie_title)      </a:t>
                      </a: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# In fact the movie title from rt is kinda sussy</a:t>
                      </a:r>
                      <a:b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</a:br>
                      <a:b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            # Stream time</a:t>
                      </a:r>
                      <a:b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           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stream_time = score_container.xpath(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".//span[@class='smaller']/text()"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).get()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stream_time = re.sub(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r"\n|\s|Streaming"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,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""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, stream_time)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</a:t>
                      </a: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# Overall score container</a:t>
                      </a:r>
                      <a:b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           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evaluation_scores = score_container.xpath(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".//score-pairs-deprecated"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)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</a:t>
                      </a: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# Four important scores</a:t>
                      </a:r>
                      <a:b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           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aud_sentiment = evaluation_scores.xpath(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"@audiencesentiment"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).get()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aud_score = evaluation_scores.xpath(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"@audiencescore"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).get()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critics_sentiment = evaluation_scores.xpath(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"@criticssentiment"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).get()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critics_score = evaluation_scores.xpath(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"@criticsscore"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).get()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75343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62E2274-7AF4-B78F-92E9-77F9072EF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370326"/>
              </p:ext>
            </p:extLst>
          </p:nvPr>
        </p:nvGraphicFramePr>
        <p:xfrm>
          <a:off x="6630788" y="29094"/>
          <a:ext cx="4538750" cy="6783185"/>
        </p:xfrm>
        <a:graphic>
          <a:graphicData uri="http://schemas.openxmlformats.org/drawingml/2006/table">
            <a:tbl>
              <a:tblPr firstRow="1" firstCol="1" bandRow="1"/>
              <a:tblGrid>
                <a:gridCol w="4538750">
                  <a:extLst>
                    <a:ext uri="{9D8B030D-6E8A-4147-A177-3AD203B41FA5}">
                      <a16:colId xmlns:a16="http://schemas.microsoft.com/office/drawing/2014/main" val="1603044771"/>
                    </a:ext>
                  </a:extLst>
                </a:gridCol>
              </a:tblGrid>
              <a:tr h="203622">
                <a:tc>
                  <a:txBody>
                    <a:bodyPr/>
                    <a:lstStyle/>
                    <a:p>
                      <a:r>
                        <a:rPr 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__get_movies__.py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681293"/>
                  </a:ext>
                </a:extLst>
              </a:tr>
              <a:tr h="6579563">
                <a:tc>
                  <a:txBody>
                    <a:bodyPr/>
                    <a:lstStyle/>
                    <a:p>
                      <a:r>
                        <a:rPr lang="zh-CN" altLang="en-US" sz="900">
                          <a:solidFill>
                            <a:srgbClr val="7A7E85"/>
                          </a:solidFill>
                          <a:effectLst/>
                        </a:rPr>
                        <a:t>           </a:t>
                      </a: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# Processing data</a:t>
                      </a:r>
                      <a:b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            # Change negative/positive to binary expressions, which is a lot easier to cope with</a:t>
                      </a:r>
                      <a:b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           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bin_aud_sentiment = </a:t>
                      </a:r>
                      <a:r>
                        <a:rPr lang="en-US" altLang="zh-CN" sz="900">
                          <a:solidFill>
                            <a:srgbClr val="2AACB8"/>
                          </a:solidFill>
                          <a:effectLst/>
                        </a:rPr>
                        <a:t>0 </a:t>
                      </a:r>
                      <a: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  <a:t>if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aud_sentiment ==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'negative' </a:t>
                      </a:r>
                      <a: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  <a:t>else </a:t>
                      </a:r>
                      <a:r>
                        <a:rPr lang="en-US" altLang="zh-CN" sz="900">
                          <a:solidFill>
                            <a:srgbClr val="2AACB8"/>
                          </a:solidFill>
                          <a:effectLst/>
                        </a:rPr>
                        <a:t>1</a:t>
                      </a:r>
                      <a:br>
                        <a:rPr lang="en-US" altLang="zh-CN" sz="900">
                          <a:solidFill>
                            <a:srgbClr val="2AACB8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2AACB8"/>
                          </a:solidFill>
                          <a:effectLst/>
                        </a:rPr>
                        <a:t>           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bin_critics_sentiment = </a:t>
                      </a:r>
                      <a:r>
                        <a:rPr lang="en-US" altLang="zh-CN" sz="900">
                          <a:solidFill>
                            <a:srgbClr val="2AACB8"/>
                          </a:solidFill>
                          <a:effectLst/>
                        </a:rPr>
                        <a:t>0 </a:t>
                      </a:r>
                      <a: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  <a:t>if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critics_sentiment ==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'negative' </a:t>
                      </a:r>
                      <a: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  <a:t>else </a:t>
                      </a:r>
                      <a:r>
                        <a:rPr lang="en-US" altLang="zh-CN" sz="900">
                          <a:solidFill>
                            <a:srgbClr val="2AACB8"/>
                          </a:solidFill>
                          <a:effectLst/>
                        </a:rPr>
                        <a:t>1</a:t>
                      </a:r>
                      <a:br>
                        <a:rPr lang="en-US" altLang="zh-CN" sz="900">
                          <a:solidFill>
                            <a:srgbClr val="2AACB8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2AACB8"/>
                          </a:solidFill>
                          <a:effectLst/>
                        </a:rPr>
                        <a:t>           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data = {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   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"title"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: movie_title,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   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"stream_time"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: stream_time,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   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'link'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: score_link,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   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"audience score"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: aud_score,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   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"critics score"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: critics_score,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   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"audience sentiment"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: bin_aud_sentiment,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   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"critics sentiment"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: bin_critics_sentiment,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}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</a:t>
                      </a: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# Append movie data... not</a:t>
                      </a:r>
                      <a:b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            </a:t>
                      </a:r>
                      <a:r>
                        <a:rPr lang="en-US" altLang="zh-CN" sz="900">
                          <a:solidFill>
                            <a:srgbClr val="94558D"/>
                          </a:solidFill>
                          <a:effectLst/>
                        </a:rPr>
                        <a:t>self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.movie_data.append(data)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</a:t>
                      </a: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# Store the data in a new Excel file</a:t>
                      </a:r>
                      <a:b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            </a:t>
                      </a:r>
                      <a:r>
                        <a:rPr lang="en-US" altLang="zh-CN" sz="900">
                          <a:solidFill>
                            <a:srgbClr val="94558D"/>
                          </a:solidFill>
                          <a:effectLst/>
                        </a:rPr>
                        <a:t>self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.start_urls.append(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"https://www.rottentomatoes.com/"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+ data[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'link'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])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</a:t>
                      </a:r>
                      <a: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  <a:t>if </a:t>
                      </a:r>
                      <a:r>
                        <a:rPr lang="en-US" altLang="zh-CN" sz="900">
                          <a:solidFill>
                            <a:srgbClr val="94558D"/>
                          </a:solidFill>
                          <a:effectLst/>
                        </a:rPr>
                        <a:t>self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.custom_settings[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'SAVE_DATA'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]: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    __save_data__.save_data_to_excel(data)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</a:t>
                      </a: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# Print beautiful data in console :)</a:t>
                      </a:r>
                      <a:b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            </a:t>
                      </a:r>
                      <a:r>
                        <a:rPr lang="en-US" altLang="zh-CN" sz="900">
                          <a:solidFill>
                            <a:srgbClr val="8888C6"/>
                          </a:solidFill>
                          <a:effectLst/>
                        </a:rPr>
                        <a:t>print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(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"--------------------"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)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</a:t>
                      </a:r>
                      <a:r>
                        <a:rPr lang="en-US" altLang="zh-CN" sz="900">
                          <a:solidFill>
                            <a:srgbClr val="8888C6"/>
                          </a:solidFill>
                          <a:effectLst/>
                        </a:rPr>
                        <a:t>print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(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    </a:t>
                      </a:r>
                      <a:r>
                        <a:rPr lang="en-US" altLang="zh-CN" sz="900">
                          <a:solidFill>
                            <a:srgbClr val="8888C6"/>
                          </a:solidFill>
                          <a:effectLst/>
                        </a:rPr>
                        <a:t>str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(</a:t>
                      </a:r>
                      <a:r>
                        <a:rPr lang="en-US" altLang="zh-CN" sz="900">
                          <a:solidFill>
                            <a:srgbClr val="94558D"/>
                          </a:solidFill>
                          <a:effectLst/>
                        </a:rPr>
                        <a:t>self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.index) +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</a:t>
                      </a:r>
                      <a: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  <a:t>\n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+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   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"title: "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+ movie_title +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</a:t>
                      </a:r>
                      <a: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  <a:t>\n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+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   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"stream time: "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+ stream_time +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</a:t>
                      </a:r>
                      <a: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  <a:t>\n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+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   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"link:"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+ score_link +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</a:t>
                      </a:r>
                      <a: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  <a:t>\n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+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   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"audience sentiment: "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+ aud_sentiment +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</a:t>
                      </a:r>
                      <a: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  <a:t>\n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+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   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"audience score: "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+ aud_score +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</a:t>
                      </a:r>
                      <a: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  <a:t>\n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+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   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"critics sentiment: "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+ critics_sentiment +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</a:t>
                      </a:r>
                      <a: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  <a:t>\n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'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+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    </a:t>
                      </a:r>
                      <a:r>
                        <a:rPr lang="en-US" altLang="zh-CN" sz="900">
                          <a:solidFill>
                            <a:srgbClr val="6AAB73"/>
                          </a:solidFill>
                          <a:effectLst/>
                        </a:rPr>
                        <a:t>"critics score: " 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+ critics_score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)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        </a:t>
                      </a: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# This thread is async so I have to do this to omit race conditions</a:t>
                      </a:r>
                      <a:b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7A7E85"/>
                          </a:solidFill>
                          <a:effectLst/>
                        </a:rPr>
                        <a:t>            </a:t>
                      </a:r>
                      <a:r>
                        <a:rPr lang="en-US" altLang="zh-CN" sz="900">
                          <a:solidFill>
                            <a:srgbClr val="94558D"/>
                          </a:solidFill>
                          <a:effectLst/>
                        </a:rPr>
                        <a:t>self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.index += </a:t>
                      </a:r>
                      <a:r>
                        <a:rPr lang="en-US" altLang="zh-CN" sz="900">
                          <a:solidFill>
                            <a:srgbClr val="2AACB8"/>
                          </a:solidFill>
                          <a:effectLst/>
                        </a:rPr>
                        <a:t>1</a:t>
                      </a:r>
                      <a:br>
                        <a:rPr lang="en-US" altLang="zh-CN" sz="900">
                          <a:solidFill>
                            <a:srgbClr val="2AACB8"/>
                          </a:solidFill>
                          <a:effectLst/>
                        </a:rPr>
                      </a:br>
                      <a:br>
                        <a:rPr lang="en-US" altLang="zh-CN" sz="900">
                          <a:solidFill>
                            <a:srgbClr val="2AACB8"/>
                          </a:solidFill>
                          <a:effectLst/>
                        </a:rPr>
                      </a:br>
                      <a:br>
                        <a:rPr lang="en-US" altLang="zh-CN" sz="900">
                          <a:solidFill>
                            <a:srgbClr val="2AACB8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CF8E6D"/>
                          </a:solidFill>
                          <a:effectLst/>
                        </a:rPr>
                        <a:t>def </a:t>
                      </a:r>
                      <a:r>
                        <a:rPr lang="en-US" altLang="zh-CN" sz="900">
                          <a:solidFill>
                            <a:srgbClr val="56A8F5"/>
                          </a:solidFill>
                          <a:effectLst/>
                        </a:rPr>
                        <a:t>run_process</a:t>
                      </a: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():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process = CrawlerProcess()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process.crawl(RTMovieCrawler)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    process.start()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  <a:t>run_process()</a:t>
                      </a: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br>
                        <a:rPr lang="en-US" altLang="zh-CN" sz="900">
                          <a:solidFill>
                            <a:srgbClr val="BCBEC4"/>
                          </a:solidFill>
                          <a:effectLst/>
                        </a:rPr>
                      </a:br>
                      <a:endParaRPr lang="en-US" altLang="zh-CN" sz="900">
                        <a:solidFill>
                          <a:srgbClr val="BCBEC4"/>
                        </a:solidFill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753431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AEC9686-0473-A822-4CAA-61F2BE255452}"/>
              </a:ext>
            </a:extLst>
          </p:cNvPr>
          <p:cNvSpPr txBox="1"/>
          <p:nvPr/>
        </p:nvSpPr>
        <p:spPr>
          <a:xfrm>
            <a:off x="5852160" y="34830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78A27E-FE98-565E-F44B-E561084DA9DD}"/>
              </a:ext>
            </a:extLst>
          </p:cNvPr>
          <p:cNvSpPr txBox="1"/>
          <p:nvPr/>
        </p:nvSpPr>
        <p:spPr>
          <a:xfrm>
            <a:off x="3635163" y="2449576"/>
            <a:ext cx="1597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>
                <a:solidFill>
                  <a:srgbClr val="FF0000"/>
                </a:solidFill>
              </a:rPr>
              <a:t>Get</a:t>
            </a:r>
            <a:r>
              <a:rPr kumimoji="1" lang="zh-CN" altLang="en-US" sz="1200" b="1">
                <a:solidFill>
                  <a:srgbClr val="FF0000"/>
                </a:solidFill>
              </a:rPr>
              <a:t> </a:t>
            </a:r>
            <a:r>
              <a:rPr kumimoji="1" lang="en-US" altLang="zh-CN" sz="1200" b="1">
                <a:solidFill>
                  <a:srgbClr val="FF0000"/>
                </a:solidFill>
              </a:rPr>
              <a:t>every</a:t>
            </a:r>
            <a:r>
              <a:rPr kumimoji="1" lang="zh-CN" altLang="en-US" sz="1200" b="1">
                <a:solidFill>
                  <a:srgbClr val="FF0000"/>
                </a:solidFill>
              </a:rPr>
              <a:t> </a:t>
            </a:r>
            <a:r>
              <a:rPr kumimoji="1" lang="en-US" altLang="zh-CN" sz="1200" b="1">
                <a:solidFill>
                  <a:srgbClr val="FF0000"/>
                </a:solidFill>
              </a:rPr>
              <a:t>movie</a:t>
            </a:r>
            <a:r>
              <a:rPr kumimoji="1" lang="zh-CN" altLang="en-US" sz="1200" b="1">
                <a:solidFill>
                  <a:srgbClr val="FF0000"/>
                </a:solidFill>
              </a:rPr>
              <a:t> </a:t>
            </a:r>
            <a:r>
              <a:rPr kumimoji="1" lang="en-US" altLang="zh-CN" sz="1200" b="1">
                <a:solidFill>
                  <a:srgbClr val="FF0000"/>
                </a:solidFill>
              </a:rPr>
              <a:t>item</a:t>
            </a:r>
            <a:endParaRPr kumimoji="1" lang="zh-CN" altLang="en-US" sz="1200" b="1">
              <a:solidFill>
                <a:srgbClr val="FF0000"/>
              </a:solidFill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9C503B5E-BDD1-57FB-77DE-5EEC48F92496}"/>
              </a:ext>
            </a:extLst>
          </p:cNvPr>
          <p:cNvCxnSpPr>
            <a:cxnSpLocks/>
          </p:cNvCxnSpPr>
          <p:nvPr/>
        </p:nvCxnSpPr>
        <p:spPr>
          <a:xfrm flipH="1">
            <a:off x="3715789" y="2726575"/>
            <a:ext cx="731519" cy="75645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741D9E8-AF9C-736D-F0E7-326B299D5B39}"/>
              </a:ext>
            </a:extLst>
          </p:cNvPr>
          <p:cNvSpPr txBox="1"/>
          <p:nvPr/>
        </p:nvSpPr>
        <p:spPr>
          <a:xfrm>
            <a:off x="3174704" y="5785750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>
                <a:solidFill>
                  <a:srgbClr val="FF0000"/>
                </a:solidFill>
              </a:rPr>
              <a:t>Get</a:t>
            </a:r>
            <a:r>
              <a:rPr kumimoji="1" lang="zh-CN" altLang="en-US" sz="1200" b="1">
                <a:solidFill>
                  <a:srgbClr val="FF0000"/>
                </a:solidFill>
              </a:rPr>
              <a:t> </a:t>
            </a:r>
            <a:r>
              <a:rPr kumimoji="1" lang="en-US" altLang="zh-CN" sz="1200" b="1">
                <a:solidFill>
                  <a:srgbClr val="FF0000"/>
                </a:solidFill>
              </a:rPr>
              <a:t>four</a:t>
            </a:r>
            <a:r>
              <a:rPr kumimoji="1" lang="zh-CN" altLang="en-US" sz="1200" b="1">
                <a:solidFill>
                  <a:srgbClr val="FF0000"/>
                </a:solidFill>
              </a:rPr>
              <a:t> </a:t>
            </a:r>
            <a:r>
              <a:rPr kumimoji="1" lang="en-US" altLang="zh-CN" sz="1200" b="1">
                <a:solidFill>
                  <a:srgbClr val="FF0000"/>
                </a:solidFill>
              </a:rPr>
              <a:t>scores</a:t>
            </a:r>
            <a:endParaRPr kumimoji="1" lang="zh-CN" altLang="en-US" sz="1200" b="1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EFC780-D44E-D605-D390-939F35521646}"/>
              </a:ext>
            </a:extLst>
          </p:cNvPr>
          <p:cNvSpPr txBox="1"/>
          <p:nvPr/>
        </p:nvSpPr>
        <p:spPr>
          <a:xfrm>
            <a:off x="9096137" y="917263"/>
            <a:ext cx="186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>
                <a:solidFill>
                  <a:srgbClr val="FF0000"/>
                </a:solidFill>
              </a:rPr>
              <a:t>Encapsulate</a:t>
            </a:r>
            <a:r>
              <a:rPr kumimoji="1" lang="zh-CN" altLang="en-US" sz="1200" b="1">
                <a:solidFill>
                  <a:srgbClr val="FF0000"/>
                </a:solidFill>
              </a:rPr>
              <a:t> </a:t>
            </a:r>
            <a:r>
              <a:rPr kumimoji="1" lang="en-US" altLang="zh-CN" sz="1200" b="1">
                <a:solidFill>
                  <a:srgbClr val="FF0000"/>
                </a:solidFill>
              </a:rPr>
              <a:t>data</a:t>
            </a:r>
            <a:r>
              <a:rPr kumimoji="1" lang="zh-CN" altLang="en-US" sz="1200" b="1">
                <a:solidFill>
                  <a:srgbClr val="FF0000"/>
                </a:solidFill>
              </a:rPr>
              <a:t> </a:t>
            </a:r>
            <a:r>
              <a:rPr kumimoji="1" lang="en-US" altLang="zh-CN" sz="1200" b="1">
                <a:solidFill>
                  <a:srgbClr val="FF0000"/>
                </a:solidFill>
              </a:rPr>
              <a:t>into</a:t>
            </a:r>
            <a:r>
              <a:rPr kumimoji="1" lang="zh-CN" altLang="en-US" sz="1200" b="1">
                <a:solidFill>
                  <a:srgbClr val="FF0000"/>
                </a:solidFill>
              </a:rPr>
              <a:t> </a:t>
            </a:r>
            <a:r>
              <a:rPr kumimoji="1" lang="en-US" altLang="zh-CN" sz="1200" b="1">
                <a:solidFill>
                  <a:srgbClr val="FF0000"/>
                </a:solidFill>
              </a:rPr>
              <a:t>a</a:t>
            </a:r>
            <a:r>
              <a:rPr kumimoji="1" lang="zh-CN" altLang="en-US" sz="1200" b="1">
                <a:solidFill>
                  <a:srgbClr val="FF0000"/>
                </a:solidFill>
              </a:rPr>
              <a:t> </a:t>
            </a:r>
            <a:r>
              <a:rPr kumimoji="1" lang="en-US" altLang="zh-CN" sz="1200" b="1">
                <a:solidFill>
                  <a:srgbClr val="FF0000"/>
                </a:solidFill>
              </a:rPr>
              <a:t>dictionary</a:t>
            </a:r>
            <a:endParaRPr kumimoji="1" lang="zh-CN" altLang="en-US" sz="1200" b="1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CAB105-1DC3-3BB8-5A96-2BD8735D91E6}"/>
              </a:ext>
            </a:extLst>
          </p:cNvPr>
          <p:cNvSpPr txBox="1"/>
          <p:nvPr/>
        </p:nvSpPr>
        <p:spPr>
          <a:xfrm>
            <a:off x="8900163" y="3104804"/>
            <a:ext cx="1860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>
                <a:solidFill>
                  <a:srgbClr val="FF0000"/>
                </a:solidFill>
              </a:rPr>
              <a:t>Save</a:t>
            </a:r>
            <a:r>
              <a:rPr kumimoji="1" lang="zh-CN" altLang="en-US" sz="1200" b="1">
                <a:solidFill>
                  <a:srgbClr val="FF0000"/>
                </a:solidFill>
              </a:rPr>
              <a:t> </a:t>
            </a:r>
            <a:r>
              <a:rPr kumimoji="1" lang="en-US" altLang="zh-CN" sz="1200" b="1">
                <a:solidFill>
                  <a:srgbClr val="FF0000"/>
                </a:solidFill>
              </a:rPr>
              <a:t>data</a:t>
            </a:r>
            <a:r>
              <a:rPr kumimoji="1" lang="zh-CN" altLang="en-US" sz="1200" b="1">
                <a:solidFill>
                  <a:srgbClr val="FF0000"/>
                </a:solidFill>
              </a:rPr>
              <a:t> </a:t>
            </a:r>
            <a:r>
              <a:rPr kumimoji="1" lang="en-US" altLang="zh-CN" sz="1200" b="1">
                <a:solidFill>
                  <a:srgbClr val="FF0000"/>
                </a:solidFill>
              </a:rPr>
              <a:t>into</a:t>
            </a:r>
            <a:r>
              <a:rPr kumimoji="1" lang="zh-CN" altLang="en-US" sz="1200" b="1">
                <a:solidFill>
                  <a:srgbClr val="FF0000"/>
                </a:solidFill>
              </a:rPr>
              <a:t> </a:t>
            </a:r>
            <a:r>
              <a:rPr kumimoji="1" lang="en-US" altLang="zh-CN" sz="1200" b="1">
                <a:solidFill>
                  <a:srgbClr val="FF0000"/>
                </a:solidFill>
              </a:rPr>
              <a:t>excel</a:t>
            </a:r>
            <a:endParaRPr kumimoji="1" lang="zh-CN" altLang="en-US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063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C7790-5F38-425C-EDAB-3946A44B6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3.</a:t>
            </a:r>
            <a:r>
              <a:rPr kumimoji="1" lang="zh-CN" altLang="en-US"/>
              <a:t> </a:t>
            </a:r>
            <a:r>
              <a:rPr kumimoji="1" lang="en-US" altLang="zh-CN"/>
              <a:t>Evaluation</a:t>
            </a:r>
            <a:r>
              <a:rPr kumimoji="1" lang="zh-CN" altLang="en-US"/>
              <a:t> </a:t>
            </a:r>
            <a:r>
              <a:rPr kumimoji="1" lang="en-US" altLang="zh-CN"/>
              <a:t>Algorithms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E0A6EB-5ED8-8404-8668-DB23F152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Due to large amount of data, use python to calculate entropy rather than manually.</a:t>
            </a:r>
          </a:p>
          <a:p>
            <a:r>
              <a:rPr lang="en-US" altLang="zh-CN" dirty="0"/>
              <a:t>Use:</a:t>
            </a:r>
          </a:p>
          <a:p>
            <a:pPr lvl="1"/>
            <a:r>
              <a:rPr lang="en-US" altLang="zh-CN" dirty="0"/>
              <a:t>Audience Score,</a:t>
            </a:r>
          </a:p>
          <a:p>
            <a:pPr lvl="1"/>
            <a:r>
              <a:rPr lang="en-US" altLang="zh-CN" dirty="0"/>
              <a:t>Critics Score, </a:t>
            </a:r>
          </a:p>
          <a:p>
            <a:pPr lvl="1"/>
            <a:r>
              <a:rPr lang="en-US" altLang="zh-CN" dirty="0"/>
              <a:t>Audience Sentiment </a:t>
            </a:r>
          </a:p>
          <a:p>
            <a:r>
              <a:rPr lang="en-US" altLang="zh-CN" dirty="0"/>
              <a:t>to classify into Critics Sentiment.</a:t>
            </a:r>
          </a:p>
          <a:p>
            <a:endParaRPr kumimoji="1" lang="zh-CN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2E19697-5642-A33A-58DE-B6E58C067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301024"/>
              </p:ext>
            </p:extLst>
          </p:nvPr>
        </p:nvGraphicFramePr>
        <p:xfrm>
          <a:off x="5815711" y="896112"/>
          <a:ext cx="5937253" cy="2377440"/>
        </p:xfrm>
        <a:graphic>
          <a:graphicData uri="http://schemas.openxmlformats.org/drawingml/2006/table">
            <a:tbl>
              <a:tblPr firstRow="1" firstCol="1" bandRow="1"/>
              <a:tblGrid>
                <a:gridCol w="1461135">
                  <a:extLst>
                    <a:ext uri="{9D8B030D-6E8A-4147-A177-3AD203B41FA5}">
                      <a16:colId xmlns:a16="http://schemas.microsoft.com/office/drawing/2014/main" val="308056802"/>
                    </a:ext>
                  </a:extLst>
                </a:gridCol>
                <a:gridCol w="966471">
                  <a:extLst>
                    <a:ext uri="{9D8B030D-6E8A-4147-A177-3AD203B41FA5}">
                      <a16:colId xmlns:a16="http://schemas.microsoft.com/office/drawing/2014/main" val="2982565068"/>
                    </a:ext>
                  </a:extLst>
                </a:gridCol>
                <a:gridCol w="1169671">
                  <a:extLst>
                    <a:ext uri="{9D8B030D-6E8A-4147-A177-3AD203B41FA5}">
                      <a16:colId xmlns:a16="http://schemas.microsoft.com/office/drawing/2014/main" val="4146108618"/>
                    </a:ext>
                  </a:extLst>
                </a:gridCol>
                <a:gridCol w="1170305">
                  <a:extLst>
                    <a:ext uri="{9D8B030D-6E8A-4147-A177-3AD203B41FA5}">
                      <a16:colId xmlns:a16="http://schemas.microsoft.com/office/drawing/2014/main" val="93192093"/>
                    </a:ext>
                  </a:extLst>
                </a:gridCol>
                <a:gridCol w="1169671">
                  <a:extLst>
                    <a:ext uri="{9D8B030D-6E8A-4147-A177-3AD203B41FA5}">
                      <a16:colId xmlns:a16="http://schemas.microsoft.com/office/drawing/2014/main" val="264163927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title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audience score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critics score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audience sentiment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critics sentiment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6512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FiveNightsatFreddy's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3487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PainHustlers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69748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NoHardFeelings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7846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TheExorcist:Believer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15359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TalktoMe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94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6079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SawX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7675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TheBurial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91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9930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MilliVanilli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36917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ThePigeonTunnel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96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1108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WhenEvilLurks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99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3292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921897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25F9FFE8-0AC4-AEBF-85C3-68C4AF9B574B}"/>
              </a:ext>
            </a:extLst>
          </p:cNvPr>
          <p:cNvSpPr txBox="1"/>
          <p:nvPr/>
        </p:nvSpPr>
        <p:spPr>
          <a:xfrm>
            <a:off x="5815711" y="402336"/>
            <a:ext cx="216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First</a:t>
            </a:r>
            <a:r>
              <a:rPr kumimoji="1" lang="zh-CN" altLang="en-US"/>
              <a:t> </a:t>
            </a:r>
            <a:r>
              <a:rPr kumimoji="1" lang="en-US" altLang="zh-CN"/>
              <a:t>10</a:t>
            </a:r>
            <a:r>
              <a:rPr kumimoji="1" lang="zh-CN" altLang="en-US"/>
              <a:t> </a:t>
            </a:r>
            <a:r>
              <a:rPr kumimoji="1" lang="en-US" altLang="zh-CN"/>
              <a:t>rows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data: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4881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E1A27-DB50-14DF-0585-FCAC06097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3.</a:t>
            </a:r>
            <a:r>
              <a:rPr kumimoji="1" lang="zh-CN" altLang="en-US"/>
              <a:t> </a:t>
            </a:r>
            <a:r>
              <a:rPr kumimoji="1" lang="en-US" altLang="zh-CN"/>
              <a:t>Evaluation</a:t>
            </a:r>
            <a:r>
              <a:rPr kumimoji="1" lang="zh-CN" altLang="en-US"/>
              <a:t> </a:t>
            </a:r>
            <a:r>
              <a:rPr kumimoji="1" lang="en-US" altLang="zh-CN"/>
              <a:t>Algorithms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D0D140-A685-2458-F655-833C669D7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3.1.1</a:t>
            </a:r>
            <a:r>
              <a:rPr kumimoji="1" lang="zh-CN" altLang="en-US"/>
              <a:t> </a:t>
            </a:r>
            <a:r>
              <a:rPr kumimoji="1" lang="en-US" altLang="zh-CN"/>
              <a:t>Define</a:t>
            </a:r>
            <a:r>
              <a:rPr kumimoji="1" lang="zh-CN" altLang="en-US"/>
              <a:t> </a:t>
            </a:r>
            <a:r>
              <a:rPr kumimoji="1" lang="en-US" altLang="zh-CN" i="1"/>
              <a:t>count_within_condition()</a:t>
            </a:r>
            <a:r>
              <a:rPr kumimoji="1" lang="zh-CN" altLang="en-US" i="1"/>
              <a:t> </a:t>
            </a:r>
            <a:r>
              <a:rPr kumimoji="1" lang="en-US" altLang="zh-CN" i="1"/>
              <a:t>F</a:t>
            </a:r>
            <a:r>
              <a:rPr kumimoji="1" lang="en-US" altLang="zh-CN"/>
              <a:t>unction</a:t>
            </a:r>
          </a:p>
          <a:p>
            <a:pPr lvl="1"/>
            <a:r>
              <a:rPr kumimoji="1" lang="en-US" altLang="zh-CN"/>
              <a:t>Count</a:t>
            </a:r>
            <a:r>
              <a:rPr kumimoji="1" lang="zh-CN" altLang="en-US"/>
              <a:t> </a:t>
            </a:r>
            <a:r>
              <a:rPr kumimoji="1" lang="en-US" altLang="zh-CN"/>
              <a:t>numnber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rows</a:t>
            </a:r>
            <a:r>
              <a:rPr kumimoji="1" lang="zh-CN" altLang="en-US"/>
              <a:t> </a:t>
            </a:r>
            <a:r>
              <a:rPr kumimoji="1" lang="en-US" altLang="zh-CN"/>
              <a:t>where</a:t>
            </a:r>
          </a:p>
          <a:p>
            <a:pPr lvl="2"/>
            <a:r>
              <a:rPr kumimoji="1" lang="en-US" altLang="zh-CN"/>
              <a:t>critics_sentiment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negative</a:t>
            </a:r>
          </a:p>
          <a:p>
            <a:pPr lvl="2"/>
            <a:r>
              <a:rPr kumimoji="1" lang="en-US" altLang="zh-CN"/>
              <a:t>critics_sentiment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positive</a:t>
            </a:r>
          </a:p>
          <a:p>
            <a:pPr lvl="1"/>
            <a:r>
              <a:rPr kumimoji="1" lang="en-US" altLang="zh-CN"/>
              <a:t>in</a:t>
            </a:r>
            <a:r>
              <a:rPr kumimoji="1" lang="zh-CN" altLang="en-US"/>
              <a:t> </a:t>
            </a:r>
            <a:r>
              <a:rPr kumimoji="1" lang="en-US" altLang="zh-CN"/>
              <a:t>a</a:t>
            </a:r>
            <a:r>
              <a:rPr kumimoji="1" lang="zh-CN" altLang="en-US"/>
              <a:t> </a:t>
            </a:r>
            <a:r>
              <a:rPr kumimoji="1" lang="en-US" altLang="zh-CN"/>
              <a:t>condition</a:t>
            </a:r>
            <a:r>
              <a:rPr kumimoji="1" lang="zh-CN" altLang="en-US"/>
              <a:t> </a:t>
            </a:r>
            <a:r>
              <a:rPr kumimoji="1" lang="en-US" altLang="zh-CN"/>
              <a:t>situation,</a:t>
            </a:r>
            <a:r>
              <a:rPr kumimoji="1" lang="zh-CN" altLang="en-US"/>
              <a:t> </a:t>
            </a:r>
            <a:r>
              <a:rPr kumimoji="1" lang="en-US" altLang="zh-CN"/>
              <a:t>e.g.</a:t>
            </a:r>
            <a:r>
              <a:rPr kumimoji="1" lang="zh-CN" altLang="en-US"/>
              <a:t> </a:t>
            </a:r>
            <a:r>
              <a:rPr kumimoji="1" lang="en-US" altLang="zh-CN"/>
              <a:t>audience_sentiment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negative.</a:t>
            </a:r>
          </a:p>
          <a:p>
            <a:pPr lvl="1"/>
            <a:endParaRPr kumimoji="1" lang="en-US" altLang="zh-CN"/>
          </a:p>
          <a:p>
            <a:pPr lvl="1"/>
            <a:r>
              <a:rPr kumimoji="1" lang="en-US" altLang="zh-CN"/>
              <a:t>Often</a:t>
            </a:r>
            <a:r>
              <a:rPr kumimoji="1" lang="zh-CN" altLang="en-US"/>
              <a:t> </a:t>
            </a:r>
            <a:r>
              <a:rPr kumimoji="1" lang="en-US" altLang="zh-CN"/>
              <a:t>used,</a:t>
            </a:r>
            <a:r>
              <a:rPr kumimoji="1" lang="zh-CN" altLang="en-US"/>
              <a:t> </a:t>
            </a:r>
            <a:r>
              <a:rPr kumimoji="1" lang="en-US" altLang="zh-CN"/>
              <a:t>therefore</a:t>
            </a:r>
            <a:r>
              <a:rPr kumimoji="1" lang="zh-CN" altLang="en-US"/>
              <a:t> </a:t>
            </a:r>
            <a:r>
              <a:rPr kumimoji="1" lang="en-US" altLang="zh-CN"/>
              <a:t>encapsulate</a:t>
            </a:r>
            <a:r>
              <a:rPr kumimoji="1" lang="zh-CN" altLang="en-US"/>
              <a:t> </a:t>
            </a:r>
            <a:r>
              <a:rPr kumimoji="1" lang="en-US" altLang="zh-CN"/>
              <a:t>it.</a:t>
            </a:r>
            <a:endParaRPr kumimoji="1" lang="zh-CN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2414F0C-64A2-516A-50EA-CF8BC904A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469997"/>
              </p:ext>
            </p:extLst>
          </p:nvPr>
        </p:nvGraphicFramePr>
        <p:xfrm>
          <a:off x="5247944" y="4685678"/>
          <a:ext cx="6880378" cy="1917249"/>
        </p:xfrm>
        <a:graphic>
          <a:graphicData uri="http://schemas.openxmlformats.org/drawingml/2006/table">
            <a:tbl>
              <a:tblPr firstRow="1" firstCol="1" bandRow="1"/>
              <a:tblGrid>
                <a:gridCol w="6880378">
                  <a:extLst>
                    <a:ext uri="{9D8B030D-6E8A-4147-A177-3AD203B41FA5}">
                      <a16:colId xmlns:a16="http://schemas.microsoft.com/office/drawing/2014/main" val="1603044771"/>
                    </a:ext>
                  </a:extLst>
                </a:gridCol>
              </a:tblGrid>
              <a:tr h="317049">
                <a:tc>
                  <a:txBody>
                    <a:bodyPr/>
                    <a:lstStyle/>
                    <a:p>
                      <a:r>
                        <a:rPr lang="zh-CN" alt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__</a:t>
                      </a:r>
                      <a:r>
                        <a:rPr lang="en-US" alt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classify</a:t>
                      </a:r>
                      <a:r>
                        <a:rPr lang="zh-CN" alt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_movies__.py</a:t>
                      </a:r>
                      <a:endParaRPr lang="zh-CN" altLang="zh-CN" sz="10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681293"/>
                  </a:ext>
                </a:extLst>
              </a:tr>
              <a:tr h="773609">
                <a:tc>
                  <a:txBody>
                    <a:bodyPr/>
                    <a:lstStyle/>
                    <a:p>
                      <a:r>
                        <a:rPr lang="en-CN" sz="105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Count positive and negative samples within a conditional class</a:t>
                      </a:r>
                      <a:br>
                        <a:rPr lang="en-CN" sz="105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1050" kern="1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 </a:t>
                      </a:r>
                      <a:r>
                        <a:rPr lang="en-CN" sz="1050" kern="100">
                          <a:solidFill>
                            <a:srgbClr val="56A8F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count_within_condition</a:t>
                      </a:r>
                      <a:r>
                        <a:rPr lang="en-CN" sz="105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(cond_class, target):</a:t>
                      </a:r>
                      <a:br>
                        <a:rPr lang="en-CN" sz="105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105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sample_neg = </a:t>
                      </a:r>
                      <a:r>
                        <a:rPr lang="en-CN" sz="105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br>
                        <a:rPr lang="en-CN" sz="105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105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sz="105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sample_pos = </a:t>
                      </a:r>
                      <a:r>
                        <a:rPr lang="en-CN" sz="105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br>
                        <a:rPr lang="en-CN" sz="105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105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sz="1050" kern="1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</a:t>
                      </a:r>
                      <a:r>
                        <a:rPr lang="en-CN" sz="105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target_index </a:t>
                      </a:r>
                      <a:r>
                        <a:rPr lang="en-CN" sz="1050" kern="1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 </a:t>
                      </a:r>
                      <a:r>
                        <a:rPr lang="en-CN" sz="105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cond_class:</a:t>
                      </a:r>
                      <a:br>
                        <a:rPr lang="en-CN" sz="105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105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CN" sz="1050" kern="1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 </a:t>
                      </a:r>
                      <a:r>
                        <a:rPr lang="en-CN" sz="105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target[target_index] == </a:t>
                      </a:r>
                      <a:r>
                        <a:rPr lang="en-CN" sz="105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r>
                        <a:rPr lang="en-CN" sz="105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br>
                        <a:rPr lang="en-CN" sz="105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105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sample_neg += </a:t>
                      </a:r>
                      <a:r>
                        <a:rPr lang="en-CN" sz="105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br>
                        <a:rPr lang="en-CN" sz="105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105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CN" sz="1050" kern="1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elif </a:t>
                      </a:r>
                      <a:r>
                        <a:rPr lang="en-CN" sz="105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target[target_index] == </a:t>
                      </a:r>
                      <a:r>
                        <a:rPr lang="en-CN" sz="105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en-CN" sz="105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br>
                        <a:rPr lang="en-CN" sz="105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105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sample_pos += </a:t>
                      </a:r>
                      <a:r>
                        <a:rPr lang="en-CN" sz="105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br>
                        <a:rPr lang="en-CN" sz="105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105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sz="1050" kern="1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 </a:t>
                      </a:r>
                      <a:r>
                        <a:rPr lang="en-CN" sz="105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sample_neg, sample_pos</a:t>
                      </a:r>
                      <a:endParaRPr lang="en-CN" sz="1600" kern="1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753431"/>
                  </a:ext>
                </a:extLst>
              </a:tr>
            </a:tbl>
          </a:graphicData>
        </a:graphic>
      </p:graphicFrame>
      <p:sp>
        <p:nvSpPr>
          <p:cNvPr id="40" name="文本框 39">
            <a:extLst>
              <a:ext uri="{FF2B5EF4-FFF2-40B4-BE49-F238E27FC236}">
                <a16:creationId xmlns:a16="http://schemas.microsoft.com/office/drawing/2014/main" id="{9162FAB0-6255-7E3F-18E9-0B53D82CC5E8}"/>
              </a:ext>
            </a:extLst>
          </p:cNvPr>
          <p:cNvSpPr txBox="1"/>
          <p:nvPr/>
        </p:nvSpPr>
        <p:spPr>
          <a:xfrm>
            <a:off x="5815711" y="3359188"/>
            <a:ext cx="5861177" cy="1240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input:</a:t>
            </a:r>
            <a:r>
              <a:rPr kumimoji="1" lang="zh-CN" altLang="en-US"/>
              <a:t> </a:t>
            </a:r>
            <a:r>
              <a:rPr kumimoji="1" lang="en-US" altLang="zh-CN"/>
              <a:t>index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rows</a:t>
            </a:r>
            <a:r>
              <a:rPr kumimoji="1" lang="zh-CN" altLang="en-US"/>
              <a:t> </a:t>
            </a:r>
            <a:r>
              <a:rPr kumimoji="1" lang="en-US" altLang="zh-CN"/>
              <a:t>where</a:t>
            </a:r>
            <a:r>
              <a:rPr kumimoji="1" lang="zh-CN" altLang="en-US"/>
              <a:t> </a:t>
            </a:r>
            <a:r>
              <a:rPr kumimoji="1" lang="en-US" altLang="zh-CN" i="1"/>
              <a:t>audience_sentiment</a:t>
            </a:r>
            <a:r>
              <a:rPr kumimoji="1" lang="zh-CN" altLang="en-US" i="1"/>
              <a:t> </a:t>
            </a:r>
            <a:r>
              <a:rPr kumimoji="1" lang="en-US" altLang="zh-CN" i="1"/>
              <a:t>=</a:t>
            </a:r>
            <a:r>
              <a:rPr kumimoji="1" lang="zh-CN" altLang="en-US" i="1"/>
              <a:t> </a:t>
            </a:r>
            <a:r>
              <a:rPr kumimoji="1" lang="en-US" altLang="zh-CN" i="1"/>
              <a:t>1</a:t>
            </a:r>
          </a:p>
          <a:p>
            <a:r>
              <a:rPr kumimoji="1" lang="en-US" altLang="zh-CN"/>
              <a:t>output:</a:t>
            </a:r>
            <a:r>
              <a:rPr kumimoji="1" lang="zh-CN" altLang="en-US"/>
              <a:t> </a:t>
            </a:r>
            <a:endParaRPr kumimoji="1" lang="en-US" altLang="zh-CN"/>
          </a:p>
          <a:p>
            <a:r>
              <a:rPr kumimoji="1" lang="en-US" altLang="zh-CN"/>
              <a:t>	number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target</a:t>
            </a:r>
            <a:r>
              <a:rPr kumimoji="1" lang="zh-CN" altLang="en-US"/>
              <a:t> </a:t>
            </a:r>
            <a:r>
              <a:rPr kumimoji="1" lang="en-US" altLang="zh-CN"/>
              <a:t>negative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 </a:t>
            </a:r>
            <a:r>
              <a:rPr kumimoji="1" lang="en-US" altLang="zh-CN"/>
              <a:t>2</a:t>
            </a:r>
          </a:p>
          <a:p>
            <a:r>
              <a:rPr kumimoji="1" lang="en-US" altLang="zh-CN"/>
              <a:t>	number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target</a:t>
            </a:r>
            <a:r>
              <a:rPr kumimoji="1" lang="zh-CN" altLang="en-US"/>
              <a:t> </a:t>
            </a:r>
            <a:r>
              <a:rPr kumimoji="1" lang="en-US" altLang="zh-CN"/>
              <a:t>positive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6</a:t>
            </a:r>
            <a:endParaRPr kumimoji="1" lang="zh-CN" altLang="en-US"/>
          </a:p>
        </p:txBody>
      </p:sp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8999CDDC-9A4F-0F8E-4CAF-6F36B2883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684782"/>
              </p:ext>
            </p:extLst>
          </p:nvPr>
        </p:nvGraphicFramePr>
        <p:xfrm>
          <a:off x="5815711" y="896112"/>
          <a:ext cx="5937253" cy="2377440"/>
        </p:xfrm>
        <a:graphic>
          <a:graphicData uri="http://schemas.openxmlformats.org/drawingml/2006/table">
            <a:tbl>
              <a:tblPr firstRow="1" firstCol="1" bandRow="1"/>
              <a:tblGrid>
                <a:gridCol w="1461135">
                  <a:extLst>
                    <a:ext uri="{9D8B030D-6E8A-4147-A177-3AD203B41FA5}">
                      <a16:colId xmlns:a16="http://schemas.microsoft.com/office/drawing/2014/main" val="308056802"/>
                    </a:ext>
                  </a:extLst>
                </a:gridCol>
                <a:gridCol w="966471">
                  <a:extLst>
                    <a:ext uri="{9D8B030D-6E8A-4147-A177-3AD203B41FA5}">
                      <a16:colId xmlns:a16="http://schemas.microsoft.com/office/drawing/2014/main" val="2982565068"/>
                    </a:ext>
                  </a:extLst>
                </a:gridCol>
                <a:gridCol w="1169671">
                  <a:extLst>
                    <a:ext uri="{9D8B030D-6E8A-4147-A177-3AD203B41FA5}">
                      <a16:colId xmlns:a16="http://schemas.microsoft.com/office/drawing/2014/main" val="4146108618"/>
                    </a:ext>
                  </a:extLst>
                </a:gridCol>
                <a:gridCol w="1170305">
                  <a:extLst>
                    <a:ext uri="{9D8B030D-6E8A-4147-A177-3AD203B41FA5}">
                      <a16:colId xmlns:a16="http://schemas.microsoft.com/office/drawing/2014/main" val="93192093"/>
                    </a:ext>
                  </a:extLst>
                </a:gridCol>
                <a:gridCol w="1169671">
                  <a:extLst>
                    <a:ext uri="{9D8B030D-6E8A-4147-A177-3AD203B41FA5}">
                      <a16:colId xmlns:a16="http://schemas.microsoft.com/office/drawing/2014/main" val="264163927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title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audience score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critics score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audience sentiment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critics sentiment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6512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FiveNightsatFreddy's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3487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PainHustlers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69748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NoHardFeelings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7846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TheExorcist:Believer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15359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TalktoMe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94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6079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SawX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7675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TheBurial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91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9930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MilliVanilli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36917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ThePigeonTunnel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96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1108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WhenEvilLurks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99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3292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921897"/>
                  </a:ext>
                </a:extLst>
              </a:tr>
            </a:tbl>
          </a:graphicData>
        </a:graphic>
      </p:graphicFrame>
      <p:sp>
        <p:nvSpPr>
          <p:cNvPr id="44" name="文本框 43">
            <a:extLst>
              <a:ext uri="{FF2B5EF4-FFF2-40B4-BE49-F238E27FC236}">
                <a16:creationId xmlns:a16="http://schemas.microsoft.com/office/drawing/2014/main" id="{4405D809-AC9A-7E3E-4E1F-F52A40DAAC3B}"/>
              </a:ext>
            </a:extLst>
          </p:cNvPr>
          <p:cNvSpPr txBox="1"/>
          <p:nvPr/>
        </p:nvSpPr>
        <p:spPr>
          <a:xfrm>
            <a:off x="5815711" y="402336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Example:</a:t>
            </a:r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F60A5CD-9AF6-9AFE-B13D-837E66B7ED41}"/>
              </a:ext>
            </a:extLst>
          </p:cNvPr>
          <p:cNvSpPr/>
          <p:nvPr/>
        </p:nvSpPr>
        <p:spPr>
          <a:xfrm>
            <a:off x="9514342" y="1271016"/>
            <a:ext cx="1988810" cy="539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CD79C9B-B437-5B83-EF72-23942F6EFC51}"/>
              </a:ext>
            </a:extLst>
          </p:cNvPr>
          <p:cNvSpPr/>
          <p:nvPr/>
        </p:nvSpPr>
        <p:spPr>
          <a:xfrm>
            <a:off x="9514342" y="2016252"/>
            <a:ext cx="2162546" cy="882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3869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4D1BB-9233-A63D-7C80-20CEEBEF7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Evaluation Algorithms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E75F0E4-3601-62C9-A6BB-BFB6E9DF040B}"/>
                  </a:ext>
                </a:extLst>
              </p:cNvPr>
              <p:cNvSpPr txBox="1"/>
              <p:nvPr/>
            </p:nvSpPr>
            <p:spPr>
              <a:xfrm>
                <a:off x="5294376" y="736847"/>
                <a:ext cx="6659880" cy="1196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zh-CN" alt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𝑙𝑜𝑔𝑝</m:t>
                          </m:r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zh-CN" alt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𝑐𝑙𝑎𝑠𝑠</m:t>
                                  </m:r>
                                  <m:r>
                                    <a:rPr lang="zh-CN" altLang="en-US" sz="1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𝑡𝑜𝑡𝑎𝑙</m:t>
                                  </m:r>
                                </m:den>
                              </m:f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𝑐𝑙𝑎𝑠𝑠</m:t>
                                  </m:r>
                                  <m:r>
                                    <a:rPr lang="zh-CN" altLang="en-US" sz="1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𝑡𝑜𝑡𝑎𝑙</m:t>
                                  </m:r>
                                </m:den>
                              </m:f>
                            </m:e>
                          </m:d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𝑐𝑙𝑎𝑠𝑠</m:t>
                                  </m:r>
                                  <m:r>
                                    <a:rPr lang="zh-CN" altLang="en-US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𝑡𝑜𝑡𝑎𝑙</m:t>
                                  </m:r>
                                </m:den>
                              </m:f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𝑐𝑙𝑎𝑠𝑠</m:t>
                                  </m:r>
                                  <m:r>
                                    <a:rPr lang="zh-CN" altLang="en-US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𝑡𝑜𝑡𝑎𝑙</m:t>
                                  </m:r>
                                </m:den>
                              </m:f>
                            </m:e>
                          </m:d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+…+</m:t>
                          </m:r>
                          <m:d>
                            <m:d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𝑐𝑙𝑎𝑠𝑠𝑛</m:t>
                                  </m:r>
                                </m:num>
                                <m:den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𝑡𝑜𝑡𝑎𝑙</m:t>
                                  </m:r>
                                </m:den>
                              </m:f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zh-CN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𝑐𝑙𝑎𝑠𝑠𝑛</m:t>
                                  </m:r>
                                </m:num>
                                <m:den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𝑡𝑜𝑡𝑎𝑙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E75F0E4-3601-62C9-A6BB-BFB6E9DF0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76" y="736847"/>
                <a:ext cx="6659880" cy="1196353"/>
              </a:xfrm>
              <a:prstGeom prst="rect">
                <a:avLst/>
              </a:prstGeom>
              <a:blipFill>
                <a:blip r:embed="rId2"/>
                <a:stretch>
                  <a:fillRect t="-61053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8BF6D6F-EE52-5A14-85F9-F5492D6CB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3.1.2 </a:t>
            </a:r>
            <a:r>
              <a:rPr lang="en-US" altLang="zh-CN" dirty="0" err="1"/>
              <a:t>get_entropy</a:t>
            </a:r>
            <a:r>
              <a:rPr lang="en-US" altLang="zh-CN" dirty="0"/>
              <a:t>() Function</a:t>
            </a:r>
          </a:p>
          <a:p>
            <a:pPr lvl="1"/>
            <a:r>
              <a:rPr lang="en-US" altLang="zh-CN" dirty="0"/>
              <a:t>Since the evaluation process involves abundant calculations of entropy, a generic </a:t>
            </a:r>
            <a:r>
              <a:rPr lang="en-US" altLang="zh-CN" dirty="0" err="1"/>
              <a:t>get_entropy</a:t>
            </a:r>
            <a:r>
              <a:rPr lang="en-US" altLang="zh-CN" dirty="0"/>
              <a:t>() function is needed.</a:t>
            </a:r>
          </a:p>
          <a:p>
            <a:pPr lvl="1"/>
            <a:r>
              <a:rPr lang="en-US" altLang="zh-CN" dirty="0"/>
              <a:t>We have only two target classes: </a:t>
            </a:r>
          </a:p>
          <a:p>
            <a:pPr lvl="2"/>
            <a:r>
              <a:rPr lang="en-US" altLang="zh-CN" dirty="0" err="1"/>
              <a:t>critics_sentiment</a:t>
            </a:r>
            <a:r>
              <a:rPr lang="en-US" altLang="zh-CN" dirty="0"/>
              <a:t> =</a:t>
            </a:r>
            <a:r>
              <a:rPr lang="zh-CN" altLang="en-US" dirty="0"/>
              <a:t> </a:t>
            </a:r>
            <a:r>
              <a:rPr lang="en-US" altLang="zh-CN" dirty="0"/>
              <a:t>negative or </a:t>
            </a:r>
          </a:p>
          <a:p>
            <a:pPr lvl="2"/>
            <a:r>
              <a:rPr lang="en-US" altLang="zh-CN" dirty="0"/>
              <a:t>critics_sentiment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positive</a:t>
            </a:r>
          </a:p>
          <a:p>
            <a:pPr lvl="1"/>
            <a:r>
              <a:rPr lang="en-US" altLang="zh-CN" dirty="0"/>
              <a:t>Therefore, the </a:t>
            </a:r>
            <a:r>
              <a:rPr lang="en-US" altLang="zh-CN" dirty="0" err="1"/>
              <a:t>get_entropy</a:t>
            </a:r>
            <a:r>
              <a:rPr lang="en-US" altLang="zh-CN" dirty="0"/>
              <a:t>() function can take only two inputs.</a:t>
            </a:r>
          </a:p>
          <a:p>
            <a:pPr lvl="1"/>
            <a:r>
              <a:rPr lang="en-US" altLang="zh-CN" dirty="0"/>
              <a:t>Debug: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raise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log10()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0.</a:t>
            </a:r>
            <a:r>
              <a:rPr lang="zh-CN" altLang="en-US" dirty="0"/>
              <a:t> </a:t>
            </a:r>
            <a:r>
              <a:rPr lang="en-US" altLang="zh-CN" dirty="0"/>
              <a:t>Therefore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guardian</a:t>
            </a:r>
            <a:r>
              <a:rPr lang="zh-CN" altLang="en-US" dirty="0"/>
              <a:t> </a:t>
            </a:r>
            <a:r>
              <a:rPr lang="en-US" altLang="zh-CN" dirty="0"/>
              <a:t>condition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needed.</a:t>
            </a:r>
          </a:p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2CA57B-3D88-0A8B-6F85-F2BA742E2DD5}"/>
              </a:ext>
            </a:extLst>
          </p:cNvPr>
          <p:cNvSpPr txBox="1"/>
          <p:nvPr/>
        </p:nvSpPr>
        <p:spPr>
          <a:xfrm>
            <a:off x="5596255" y="400550"/>
            <a:ext cx="1897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Entropy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a</a:t>
            </a:r>
            <a:r>
              <a:rPr kumimoji="1" lang="zh-CN" altLang="en-US"/>
              <a:t> </a:t>
            </a:r>
            <a:r>
              <a:rPr kumimoji="1" lang="en-US" altLang="zh-CN"/>
              <a:t>node:</a:t>
            </a:r>
            <a:endParaRPr kumimoji="1" lang="zh-CN" altLang="en-US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90C02F2-2112-A47A-A559-B9973684A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138517"/>
              </p:ext>
            </p:extLst>
          </p:nvPr>
        </p:nvGraphicFramePr>
        <p:xfrm>
          <a:off x="5184127" y="2286000"/>
          <a:ext cx="6880378" cy="2328729"/>
        </p:xfrm>
        <a:graphic>
          <a:graphicData uri="http://schemas.openxmlformats.org/drawingml/2006/table">
            <a:tbl>
              <a:tblPr firstRow="1" firstCol="1" bandRow="1"/>
              <a:tblGrid>
                <a:gridCol w="6880378">
                  <a:extLst>
                    <a:ext uri="{9D8B030D-6E8A-4147-A177-3AD203B41FA5}">
                      <a16:colId xmlns:a16="http://schemas.microsoft.com/office/drawing/2014/main" val="1603044771"/>
                    </a:ext>
                  </a:extLst>
                </a:gridCol>
              </a:tblGrid>
              <a:tr h="317049">
                <a:tc>
                  <a:txBody>
                    <a:bodyPr/>
                    <a:lstStyle/>
                    <a:p>
                      <a:r>
                        <a:rPr lang="zh-CN" alt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__</a:t>
                      </a:r>
                      <a:r>
                        <a:rPr lang="en-US" alt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classify</a:t>
                      </a:r>
                      <a:r>
                        <a:rPr lang="zh-CN" alt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_movies__.py</a:t>
                      </a:r>
                      <a:endParaRPr lang="zh-CN" altLang="zh-CN" sz="10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681293"/>
                  </a:ext>
                </a:extLst>
              </a:tr>
              <a:tr h="773609">
                <a:tc>
                  <a:txBody>
                    <a:bodyPr/>
                    <a:lstStyle/>
                    <a:p>
                      <a:r>
                        <a:rPr lang="zh-CN" altLang="zh-CN" sz="1100" dirty="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# Processing data</a:t>
                      </a:r>
                      <a:br>
                        <a:rPr lang="zh-CN" altLang="zh-CN" sz="1100" dirty="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 </a:t>
                      </a:r>
                      <a:r>
                        <a:rPr lang="zh-CN" altLang="zh-CN" sz="1100" dirty="0">
                          <a:solidFill>
                            <a:srgbClr val="56A8F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get_entropy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b):</a:t>
                      </a:r>
                      <a:b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total = a + b</a:t>
                      </a:r>
                      <a:br>
                        <a:rPr lang="zh-CN" altLang="zh-CN" sz="1100" dirty="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a_ratio = a / total </a:t>
                      </a:r>
                      <a:br>
                        <a:rPr lang="zh-CN" altLang="zh-CN" sz="1100" dirty="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b_ratio = b / total </a:t>
                      </a:r>
                      <a:br>
                        <a:rPr lang="zh-CN" altLang="zh-CN" sz="1100" dirty="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zh-CN" altLang="zh-CN" sz="1100" dirty="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# Deal with divide by 0 problem</a:t>
                      </a:r>
                      <a:br>
                        <a:rPr lang="zh-CN" altLang="zh-CN" sz="1100" dirty="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a_log_a = a_ratio * math.log10(a_ratio) </a:t>
                      </a:r>
                      <a:r>
                        <a:rPr lang="zh-CN" altLang="zh-CN" sz="1100" dirty="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if 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a_ratio != </a:t>
                      </a:r>
                      <a:r>
                        <a:rPr lang="zh-CN" altLang="zh-CN" sz="1100" dirty="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0 </a:t>
                      </a:r>
                      <a:r>
                        <a:rPr lang="zh-CN" altLang="zh-CN" sz="1100" dirty="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else </a:t>
                      </a:r>
                      <a:r>
                        <a:rPr lang="zh-CN" altLang="zh-CN" sz="1100" dirty="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0</a:t>
                      </a:r>
                      <a:br>
                        <a:rPr lang="zh-CN" altLang="zh-CN" sz="1100" dirty="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b_log_b = b_ratio * math.log10(b_ratio) </a:t>
                      </a:r>
                      <a:r>
                        <a:rPr lang="zh-CN" altLang="zh-CN" sz="1100" dirty="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if 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b_ratio != </a:t>
                      </a:r>
                      <a:r>
                        <a:rPr lang="zh-CN" altLang="zh-CN" sz="1100" dirty="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0 </a:t>
                      </a:r>
                      <a:r>
                        <a:rPr lang="zh-CN" altLang="zh-CN" sz="1100" dirty="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else </a:t>
                      </a:r>
                      <a:r>
                        <a:rPr lang="zh-CN" altLang="zh-CN" sz="1100" dirty="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0</a:t>
                      </a:r>
                      <a:br>
                        <a:rPr lang="zh-CN" altLang="zh-CN" sz="1100" dirty="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br>
                        <a:rPr lang="zh-CN" altLang="zh-CN" sz="1100" dirty="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zh-CN" altLang="zh-CN" sz="1100" dirty="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# Finally, calculate the entropy.....</a:t>
                      </a:r>
                      <a:br>
                        <a:rPr lang="zh-CN" altLang="zh-CN" sz="1100" dirty="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entropy = (-</a:t>
                      </a:r>
                      <a:r>
                        <a:rPr lang="zh-CN" altLang="zh-CN" sz="1100" dirty="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) * (a_log_a + b_log_b)</a:t>
                      </a:r>
                      <a:b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zh-CN" altLang="zh-CN" sz="1100" dirty="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return 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entropy</a:t>
                      </a:r>
                      <a:endParaRPr lang="zh-CN" altLang="zh-CN" sz="1100" kern="1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753431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9EB22A87-EB41-12F2-1F58-C8BEF3334D2A}"/>
              </a:ext>
            </a:extLst>
          </p:cNvPr>
          <p:cNvSpPr/>
          <p:nvPr/>
        </p:nvSpPr>
        <p:spPr>
          <a:xfrm>
            <a:off x="8924544" y="3575304"/>
            <a:ext cx="1993392" cy="411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67B552DC-261E-2D8A-8CC8-221DEAD3B8E7}"/>
              </a:ext>
            </a:extLst>
          </p:cNvPr>
          <p:cNvCxnSpPr/>
          <p:nvPr/>
        </p:nvCxnSpPr>
        <p:spPr>
          <a:xfrm>
            <a:off x="9948672" y="3986784"/>
            <a:ext cx="0" cy="8869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5FF77F6-DC43-D2C5-59B1-3B738FFCAC6D}"/>
              </a:ext>
            </a:extLst>
          </p:cNvPr>
          <p:cNvSpPr txBox="1"/>
          <p:nvPr/>
        </p:nvSpPr>
        <p:spPr>
          <a:xfrm>
            <a:off x="8027921" y="4885233"/>
            <a:ext cx="3841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rgbClr val="FF0000"/>
                </a:solidFill>
              </a:rPr>
              <a:t>Guardian</a:t>
            </a:r>
            <a:r>
              <a:rPr kumimoji="1" lang="zh-CN" altLang="en-US">
                <a:solidFill>
                  <a:srgbClr val="FF0000"/>
                </a:solidFill>
              </a:rPr>
              <a:t> </a:t>
            </a:r>
            <a:r>
              <a:rPr kumimoji="1" lang="en-US" altLang="zh-CN">
                <a:solidFill>
                  <a:srgbClr val="FF0000"/>
                </a:solidFill>
              </a:rPr>
              <a:t>method</a:t>
            </a:r>
            <a:r>
              <a:rPr kumimoji="1" lang="zh-CN" altLang="en-US">
                <a:solidFill>
                  <a:srgbClr val="FF0000"/>
                </a:solidFill>
              </a:rPr>
              <a:t> </a:t>
            </a:r>
            <a:r>
              <a:rPr kumimoji="1" lang="en-US" altLang="zh-CN">
                <a:solidFill>
                  <a:srgbClr val="FF0000"/>
                </a:solidFill>
              </a:rPr>
              <a:t>to</a:t>
            </a:r>
            <a:r>
              <a:rPr kumimoji="1" lang="zh-CN" altLang="en-US">
                <a:solidFill>
                  <a:srgbClr val="FF0000"/>
                </a:solidFill>
              </a:rPr>
              <a:t> </a:t>
            </a:r>
            <a:r>
              <a:rPr kumimoji="1" lang="en-US" altLang="zh-CN">
                <a:solidFill>
                  <a:srgbClr val="FF0000"/>
                </a:solidFill>
              </a:rPr>
              <a:t>prevent</a:t>
            </a:r>
            <a:r>
              <a:rPr kumimoji="1" lang="zh-CN" altLang="en-US">
                <a:solidFill>
                  <a:srgbClr val="FF0000"/>
                </a:solidFill>
              </a:rPr>
              <a:t> </a:t>
            </a:r>
            <a:r>
              <a:rPr kumimoji="1" lang="en-US" altLang="zh-CN">
                <a:solidFill>
                  <a:srgbClr val="FF0000"/>
                </a:solidFill>
              </a:rPr>
              <a:t>math</a:t>
            </a:r>
            <a:r>
              <a:rPr kumimoji="1" lang="zh-CN" altLang="en-US">
                <a:solidFill>
                  <a:srgbClr val="FF0000"/>
                </a:solidFill>
              </a:rPr>
              <a:t> </a:t>
            </a:r>
            <a:r>
              <a:rPr kumimoji="1" lang="en-US" altLang="zh-CN">
                <a:solidFill>
                  <a:srgbClr val="FF0000"/>
                </a:solidFill>
              </a:rPr>
              <a:t>error</a:t>
            </a:r>
            <a:endParaRPr kumimoji="1"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252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FAAF1-57FD-3C1B-F8DB-02B33645B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3.</a:t>
            </a:r>
            <a:r>
              <a:rPr kumimoji="1" lang="zh-CN" altLang="en-US"/>
              <a:t> </a:t>
            </a:r>
            <a:r>
              <a:rPr kumimoji="1" lang="en-US" altLang="zh-CN"/>
              <a:t>Evaluation</a:t>
            </a:r>
            <a:r>
              <a:rPr kumimoji="1" lang="zh-CN" altLang="en-US"/>
              <a:t> </a:t>
            </a:r>
            <a:r>
              <a:rPr kumimoji="1" lang="en-US" altLang="zh-CN"/>
              <a:t>Algorithms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334582-F42C-0AE6-6D05-FD9C5D81B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zh-CN"/>
              <a:t>3.2</a:t>
            </a:r>
            <a:r>
              <a:rPr kumimoji="1" lang="zh-CN" altLang="en-US"/>
              <a:t> </a:t>
            </a:r>
            <a:r>
              <a:rPr kumimoji="1" lang="en-US" altLang="zh-CN"/>
              <a:t>Define</a:t>
            </a:r>
            <a:r>
              <a:rPr kumimoji="1" lang="zh-CN" altLang="en-US"/>
              <a:t> </a:t>
            </a:r>
            <a:r>
              <a:rPr kumimoji="1" lang="en-US" altLang="zh-CN"/>
              <a:t>binary_analysis()</a:t>
            </a:r>
            <a:r>
              <a:rPr kumimoji="1" lang="zh-CN" altLang="en-US"/>
              <a:t> </a:t>
            </a:r>
            <a:r>
              <a:rPr kumimoji="1" lang="en-US" altLang="zh-CN"/>
              <a:t>function</a:t>
            </a:r>
          </a:p>
          <a:p>
            <a:r>
              <a:rPr kumimoji="1" lang="en-US" altLang="zh-CN"/>
              <a:t>Analyze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classification</a:t>
            </a:r>
            <a:r>
              <a:rPr kumimoji="1" lang="zh-CN" altLang="en-US"/>
              <a:t> </a:t>
            </a:r>
            <a:r>
              <a:rPr kumimoji="1" lang="en-US" altLang="zh-CN"/>
              <a:t>using</a:t>
            </a:r>
            <a:r>
              <a:rPr kumimoji="1" lang="zh-CN" altLang="en-US"/>
              <a:t> </a:t>
            </a:r>
            <a:r>
              <a:rPr kumimoji="1" lang="en-US" altLang="zh-CN"/>
              <a:t>binary</a:t>
            </a:r>
            <a:r>
              <a:rPr kumimoji="1" lang="zh-CN" altLang="en-US"/>
              <a:t> </a:t>
            </a:r>
            <a:r>
              <a:rPr kumimoji="1" lang="en-US" altLang="zh-CN"/>
              <a:t>conditions.</a:t>
            </a:r>
          </a:p>
          <a:p>
            <a:pPr lvl="1"/>
            <a:r>
              <a:rPr kumimoji="1" lang="en-US" altLang="zh-CN"/>
              <a:t>Here,</a:t>
            </a:r>
            <a:r>
              <a:rPr kumimoji="1" lang="zh-CN" altLang="en-US"/>
              <a:t> </a:t>
            </a:r>
            <a:r>
              <a:rPr kumimoji="1" lang="en-US" altLang="zh-CN" i="1"/>
              <a:t>audience_sentiment</a:t>
            </a:r>
            <a:r>
              <a:rPr kumimoji="1" lang="zh-CN" altLang="en-US" i="1"/>
              <a:t> </a:t>
            </a:r>
            <a:r>
              <a:rPr kumimoji="1" lang="en-US" altLang="zh-CN"/>
              <a:t>is</a:t>
            </a:r>
            <a:r>
              <a:rPr kumimoji="1" lang="zh-CN" altLang="en-US"/>
              <a:t> </a:t>
            </a:r>
            <a:r>
              <a:rPr kumimoji="1" lang="en-US" altLang="zh-CN"/>
              <a:t>our</a:t>
            </a:r>
            <a:r>
              <a:rPr kumimoji="1" lang="zh-CN" altLang="en-US"/>
              <a:t> </a:t>
            </a:r>
            <a:r>
              <a:rPr kumimoji="1" lang="en-US" altLang="zh-CN"/>
              <a:t>only</a:t>
            </a:r>
            <a:r>
              <a:rPr kumimoji="1" lang="zh-CN" altLang="en-US"/>
              <a:t> </a:t>
            </a:r>
            <a:r>
              <a:rPr kumimoji="1" lang="en-US" altLang="zh-CN"/>
              <a:t>binary</a:t>
            </a:r>
            <a:r>
              <a:rPr kumimoji="1" lang="zh-CN" altLang="en-US"/>
              <a:t> </a:t>
            </a:r>
            <a:r>
              <a:rPr kumimoji="1" lang="en-US" altLang="zh-CN"/>
              <a:t>condition.</a:t>
            </a:r>
          </a:p>
          <a:p>
            <a:r>
              <a:rPr kumimoji="1" lang="en-US" altLang="zh-CN"/>
              <a:t>Generally,</a:t>
            </a:r>
            <a:r>
              <a:rPr kumimoji="1" lang="zh-CN" altLang="en-US"/>
              <a:t> </a:t>
            </a:r>
            <a:r>
              <a:rPr kumimoji="1" lang="en-US" altLang="zh-CN"/>
              <a:t>this</a:t>
            </a:r>
            <a:r>
              <a:rPr kumimoji="1" lang="zh-CN" altLang="en-US"/>
              <a:t> </a:t>
            </a:r>
            <a:r>
              <a:rPr kumimoji="1" lang="en-US" altLang="zh-CN"/>
              <a:t>function:</a:t>
            </a:r>
          </a:p>
          <a:p>
            <a:pPr lvl="1"/>
            <a:r>
              <a:rPr kumimoji="1" lang="en-US" altLang="zh-CN"/>
              <a:t>Compute</a:t>
            </a:r>
            <a:r>
              <a:rPr kumimoji="1" lang="zh-CN" altLang="en-US"/>
              <a:t> </a:t>
            </a:r>
            <a:r>
              <a:rPr kumimoji="1" lang="en-US" altLang="zh-CN"/>
              <a:t>emtropy</a:t>
            </a:r>
            <a:r>
              <a:rPr kumimoji="1" lang="zh-CN" altLang="en-US"/>
              <a:t> </a:t>
            </a:r>
            <a:r>
              <a:rPr kumimoji="1" lang="en-US" altLang="zh-CN"/>
              <a:t>for</a:t>
            </a:r>
            <a:r>
              <a:rPr kumimoji="1" lang="zh-CN" altLang="en-US"/>
              <a:t> </a:t>
            </a:r>
            <a:r>
              <a:rPr kumimoji="1" lang="en-US" altLang="zh-CN"/>
              <a:t>each</a:t>
            </a:r>
            <a:r>
              <a:rPr kumimoji="1" lang="zh-CN" altLang="en-US"/>
              <a:t> </a:t>
            </a:r>
            <a:r>
              <a:rPr kumimoji="1" lang="en-US" altLang="zh-CN"/>
              <a:t>children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parent;</a:t>
            </a:r>
          </a:p>
          <a:p>
            <a:pPr lvl="1"/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output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Information</a:t>
            </a:r>
            <a:r>
              <a:rPr kumimoji="1" lang="zh-CN" altLang="en-US"/>
              <a:t> </a:t>
            </a:r>
            <a:r>
              <a:rPr kumimoji="1" lang="en-US" altLang="zh-CN"/>
              <a:t>Gain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split.</a:t>
            </a:r>
          </a:p>
          <a:p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larger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info</a:t>
            </a:r>
            <a:r>
              <a:rPr kumimoji="1" lang="zh-CN" altLang="en-US"/>
              <a:t> </a:t>
            </a:r>
            <a:r>
              <a:rPr kumimoji="1" lang="en-US" altLang="zh-CN"/>
              <a:t>gain</a:t>
            </a:r>
            <a:r>
              <a:rPr kumimoji="1" lang="zh-CN" altLang="en-US"/>
              <a:t> </a:t>
            </a:r>
            <a:r>
              <a:rPr kumimoji="1" lang="en-US" altLang="zh-CN"/>
              <a:t>is,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purer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classification.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D1E1DA-7123-1F5D-171F-D94E63CFFED9}"/>
              </a:ext>
            </a:extLst>
          </p:cNvPr>
          <p:cNvSpPr txBox="1"/>
          <p:nvPr/>
        </p:nvSpPr>
        <p:spPr>
          <a:xfrm>
            <a:off x="5449824" y="201168"/>
            <a:ext cx="571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First,</a:t>
            </a:r>
            <a:r>
              <a:rPr kumimoji="1" lang="zh-CN" altLang="en-US"/>
              <a:t> </a:t>
            </a:r>
            <a:r>
              <a:rPr kumimoji="1" lang="en-US" altLang="zh-CN"/>
              <a:t>seperate</a:t>
            </a:r>
            <a:r>
              <a:rPr kumimoji="1" lang="zh-CN" altLang="en-US"/>
              <a:t> </a:t>
            </a:r>
            <a:r>
              <a:rPr kumimoji="1" lang="en-US" altLang="zh-CN"/>
              <a:t>every</a:t>
            </a:r>
            <a:r>
              <a:rPr kumimoji="1" lang="zh-CN" altLang="en-US"/>
              <a:t> </a:t>
            </a:r>
            <a:r>
              <a:rPr kumimoji="1" lang="en-US" altLang="zh-CN"/>
              <a:t>0s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1s</a:t>
            </a:r>
            <a:r>
              <a:rPr kumimoji="1" lang="zh-CN" altLang="en-US"/>
              <a:t> </a:t>
            </a:r>
            <a:r>
              <a:rPr kumimoji="1" lang="en-US" altLang="zh-CN"/>
              <a:t>in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classification</a:t>
            </a:r>
            <a:r>
              <a:rPr kumimoji="1" lang="zh-CN" altLang="en-US"/>
              <a:t> </a:t>
            </a:r>
            <a:r>
              <a:rPr kumimoji="1" lang="en-US" altLang="zh-CN"/>
              <a:t>condition.</a:t>
            </a:r>
            <a:endParaRPr kumimoji="1"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7609676-CE2F-9FAD-1110-EDD767B35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546650"/>
              </p:ext>
            </p:extLst>
          </p:nvPr>
        </p:nvGraphicFramePr>
        <p:xfrm>
          <a:off x="5247944" y="580022"/>
          <a:ext cx="6880378" cy="2161089"/>
        </p:xfrm>
        <a:graphic>
          <a:graphicData uri="http://schemas.openxmlformats.org/drawingml/2006/table">
            <a:tbl>
              <a:tblPr firstRow="1" firstCol="1" bandRow="1"/>
              <a:tblGrid>
                <a:gridCol w="6880378">
                  <a:extLst>
                    <a:ext uri="{9D8B030D-6E8A-4147-A177-3AD203B41FA5}">
                      <a16:colId xmlns:a16="http://schemas.microsoft.com/office/drawing/2014/main" val="1603044771"/>
                    </a:ext>
                  </a:extLst>
                </a:gridCol>
              </a:tblGrid>
              <a:tr h="317049">
                <a:tc>
                  <a:txBody>
                    <a:bodyPr/>
                    <a:lstStyle/>
                    <a:p>
                      <a:r>
                        <a:rPr 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__</a:t>
                      </a:r>
                      <a:r>
                        <a:rPr lang="en-US" alt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classify</a:t>
                      </a:r>
                      <a:r>
                        <a:rPr 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_movies__.py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681293"/>
                  </a:ext>
                </a:extLst>
              </a:tr>
              <a:tr h="773609">
                <a:tc>
                  <a:txBody>
                    <a:bodyPr/>
                    <a:lstStyle/>
                    <a:p>
                      <a:r>
                        <a:rPr lang="en-CN" altLang="zh-CN" sz="1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# Categorize into 2 conditions: negative and positive</a:t>
                      </a:r>
                      <a:br>
                        <a:rPr lang="en-CN" altLang="zh-CN" sz="1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id_cond_neg = []       </a:t>
                      </a:r>
                      <a:r>
                        <a:rPr lang="en-CN" altLang="zh-CN" sz="1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# index of negative conditions</a:t>
                      </a:r>
                      <a:br>
                        <a:rPr lang="en-CN" altLang="zh-CN" sz="1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id_cond_pos = []       </a:t>
                      </a:r>
                      <a:r>
                        <a:rPr lang="en-CN" altLang="zh-CN" sz="1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# index of positive conditions</a:t>
                      </a:r>
                      <a:br>
                        <a:rPr lang="en-CN" altLang="zh-CN" sz="1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br>
                        <a:rPr lang="en-CN" altLang="zh-CN" sz="1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1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for </a:t>
                      </a: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index, row </a:t>
                      </a:r>
                      <a:r>
                        <a:rPr lang="en-CN" altLang="zh-CN" sz="11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in </a:t>
                      </a:r>
                      <a:r>
                        <a:rPr lang="en-CN" altLang="zh-CN" sz="1100">
                          <a:solidFill>
                            <a:srgbClr val="8888C6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(condition):</a:t>
                      </a:r>
                      <a:b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altLang="zh-CN" sz="11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if </a:t>
                      </a: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row == </a:t>
                      </a:r>
                      <a:r>
                        <a:rPr lang="en-CN" altLang="zh-CN" sz="1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0</a:t>
                      </a: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:</a:t>
                      </a:r>
                      <a:b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    id_cond_neg.append(index)</a:t>
                      </a:r>
                      <a:b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altLang="zh-CN" sz="11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elif </a:t>
                      </a: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row == </a:t>
                      </a:r>
                      <a:r>
                        <a:rPr lang="en-CN" altLang="zh-CN" sz="1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:</a:t>
                      </a:r>
                      <a:b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    id_cond_pos.append(index)</a:t>
                      </a:r>
                      <a:b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altLang="zh-CN" sz="11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else</a:t>
                      </a: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:</a:t>
                      </a:r>
                      <a:b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CN" altLang="zh-CN" sz="11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raise </a:t>
                      </a:r>
                      <a:r>
                        <a:rPr lang="en-CN" altLang="zh-CN" sz="1100">
                          <a:solidFill>
                            <a:srgbClr val="8888C6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CN" altLang="zh-CN" sz="1100">
                          <a:solidFill>
                            <a:srgbClr val="6AAB73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"Invalid binary value!"</a:t>
                      </a: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CN" altLang="zh-CN" sz="11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endParaRPr lang="en-CN" sz="1100" kern="1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753431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0226DBE9-54BF-CE22-9CA2-1668F8208F34}"/>
              </a:ext>
            </a:extLst>
          </p:cNvPr>
          <p:cNvSpPr txBox="1"/>
          <p:nvPr/>
        </p:nvSpPr>
        <p:spPr>
          <a:xfrm>
            <a:off x="5449824" y="2750633"/>
            <a:ext cx="610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Second,</a:t>
            </a:r>
            <a:r>
              <a:rPr kumimoji="1" lang="zh-CN" altLang="en-US"/>
              <a:t> </a:t>
            </a:r>
            <a:r>
              <a:rPr kumimoji="1" lang="en-US" altLang="zh-CN"/>
              <a:t>count</a:t>
            </a:r>
            <a:r>
              <a:rPr kumimoji="1" lang="zh-CN" altLang="en-US"/>
              <a:t> </a:t>
            </a:r>
            <a:r>
              <a:rPr kumimoji="1" lang="en-US" altLang="zh-CN"/>
              <a:t>number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each</a:t>
            </a:r>
            <a:r>
              <a:rPr kumimoji="1" lang="zh-CN" altLang="en-US"/>
              <a:t> </a:t>
            </a:r>
            <a:r>
              <a:rPr kumimoji="1" lang="en-US" altLang="zh-CN"/>
              <a:t>class</a:t>
            </a:r>
            <a:r>
              <a:rPr kumimoji="1" lang="zh-CN" altLang="en-US"/>
              <a:t> </a:t>
            </a:r>
            <a:r>
              <a:rPr kumimoji="1" lang="en-US" altLang="zh-CN"/>
              <a:t>for</a:t>
            </a:r>
            <a:r>
              <a:rPr kumimoji="1" lang="zh-CN" altLang="en-US"/>
              <a:t> </a:t>
            </a:r>
            <a:r>
              <a:rPr kumimoji="1" lang="en-US" altLang="zh-CN"/>
              <a:t>every</a:t>
            </a:r>
            <a:r>
              <a:rPr kumimoji="1" lang="zh-CN" altLang="en-US"/>
              <a:t> </a:t>
            </a:r>
            <a:r>
              <a:rPr kumimoji="1" lang="en-US" altLang="zh-CN"/>
              <a:t>condition</a:t>
            </a:r>
            <a:r>
              <a:rPr kumimoji="1" lang="zh-CN" altLang="en-US"/>
              <a:t> </a:t>
            </a:r>
            <a:r>
              <a:rPr kumimoji="1" lang="en-US" altLang="zh-CN"/>
              <a:t>situations.</a:t>
            </a:r>
            <a:endParaRPr kumimoji="1" lang="zh-CN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6DBDE2A-D32F-3D04-1367-1248AA13C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805994"/>
              </p:ext>
            </p:extLst>
          </p:nvPr>
        </p:nvGraphicFramePr>
        <p:xfrm>
          <a:off x="5247944" y="3129487"/>
          <a:ext cx="6880378" cy="893873"/>
        </p:xfrm>
        <a:graphic>
          <a:graphicData uri="http://schemas.openxmlformats.org/drawingml/2006/table">
            <a:tbl>
              <a:tblPr firstRow="1" firstCol="1" bandRow="1"/>
              <a:tblGrid>
                <a:gridCol w="6880378">
                  <a:extLst>
                    <a:ext uri="{9D8B030D-6E8A-4147-A177-3AD203B41FA5}">
                      <a16:colId xmlns:a16="http://schemas.microsoft.com/office/drawing/2014/main" val="1603044771"/>
                    </a:ext>
                  </a:extLst>
                </a:gridCol>
              </a:tblGrid>
              <a:tr h="259845">
                <a:tc>
                  <a:txBody>
                    <a:bodyPr/>
                    <a:lstStyle/>
                    <a:p>
                      <a:r>
                        <a:rPr 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__</a:t>
                      </a:r>
                      <a:r>
                        <a:rPr lang="en-US" alt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classify</a:t>
                      </a:r>
                      <a:r>
                        <a:rPr 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_movies__.py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681293"/>
                  </a:ext>
                </a:extLst>
              </a:tr>
              <a:tr h="634028">
                <a:tc>
                  <a:txBody>
                    <a:bodyPr/>
                    <a:lstStyle/>
                    <a:p>
                      <a:r>
                        <a:rPr lang="en-CN" altLang="zh-CN" sz="1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# Negative and positive part for each conditions</a:t>
                      </a:r>
                      <a:br>
                        <a:rPr lang="en-CN" altLang="zh-CN" sz="1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[num_neg_neg, num_neg_pos] = count_within_condition(id_cond_neg, target)</a:t>
                      </a:r>
                      <a:b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[num_pos_neg, num_pos_pos] = count_within_condition(id_cond_pos, target)</a:t>
                      </a:r>
                      <a:r>
                        <a:rPr lang="en-CN" altLang="zh-CN" sz="11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endParaRPr lang="en-CN" sz="1100" kern="1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753431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F4DA60E5-9E90-1984-8742-6D7DA725AB06}"/>
              </a:ext>
            </a:extLst>
          </p:cNvPr>
          <p:cNvSpPr txBox="1"/>
          <p:nvPr/>
        </p:nvSpPr>
        <p:spPr>
          <a:xfrm>
            <a:off x="5449824" y="4055933"/>
            <a:ext cx="6678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Lastly,</a:t>
            </a:r>
            <a:r>
              <a:rPr kumimoji="1" lang="zh-CN" altLang="en-US"/>
              <a:t> </a:t>
            </a:r>
            <a:r>
              <a:rPr kumimoji="1" lang="en-US" altLang="zh-CN"/>
              <a:t>compute</a:t>
            </a:r>
            <a:r>
              <a:rPr kumimoji="1" lang="zh-CN" altLang="en-US"/>
              <a:t> </a:t>
            </a:r>
            <a:r>
              <a:rPr kumimoji="1" lang="en-US" altLang="zh-CN"/>
              <a:t>Entropy</a:t>
            </a:r>
            <a:r>
              <a:rPr kumimoji="1" lang="zh-CN" altLang="en-US"/>
              <a:t> </a:t>
            </a:r>
            <a:r>
              <a:rPr kumimoji="1" lang="en-US" altLang="zh-CN"/>
              <a:t>for</a:t>
            </a:r>
            <a:r>
              <a:rPr kumimoji="1" lang="zh-CN" altLang="en-US"/>
              <a:t> </a:t>
            </a:r>
            <a:r>
              <a:rPr kumimoji="1" lang="en-US" altLang="zh-CN"/>
              <a:t>parent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all</a:t>
            </a:r>
            <a:r>
              <a:rPr kumimoji="1" lang="zh-CN" altLang="en-US"/>
              <a:t> </a:t>
            </a:r>
            <a:r>
              <a:rPr kumimoji="1" lang="en-US" altLang="zh-CN"/>
              <a:t>children.</a:t>
            </a:r>
            <a:r>
              <a:rPr kumimoji="1" lang="zh-CN" altLang="en-US"/>
              <a:t> </a:t>
            </a:r>
            <a:r>
              <a:rPr kumimoji="1" lang="en-US" altLang="zh-CN"/>
              <a:t>Compute</a:t>
            </a:r>
            <a:r>
              <a:rPr kumimoji="1" lang="zh-CN" altLang="en-US"/>
              <a:t> </a:t>
            </a:r>
            <a:r>
              <a:rPr kumimoji="1" lang="en-US" altLang="zh-CN"/>
              <a:t>Information</a:t>
            </a:r>
            <a:r>
              <a:rPr kumimoji="1" lang="zh-CN" altLang="en-US"/>
              <a:t> </a:t>
            </a:r>
            <a:r>
              <a:rPr kumimoji="1" lang="en-US" altLang="zh-CN"/>
              <a:t>Gain</a:t>
            </a:r>
            <a:r>
              <a:rPr kumimoji="1" lang="zh-CN" altLang="en-US"/>
              <a:t> </a:t>
            </a:r>
            <a:r>
              <a:rPr kumimoji="1" lang="en-US" altLang="zh-CN"/>
              <a:t>from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seperation.</a:t>
            </a:r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17D99E1-CA81-9DFF-C3C1-FF4B66A65A4A}"/>
                  </a:ext>
                </a:extLst>
              </p:cNvPr>
              <p:cNvSpPr txBox="1"/>
              <p:nvPr/>
            </p:nvSpPr>
            <p:spPr>
              <a:xfrm>
                <a:off x="5455544" y="4734837"/>
                <a:ext cx="6094476" cy="1061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𝐺𝐴𝐼𝑁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𝑝𝑎𝑟𝑒𝑛𝑡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𝑐𝑜𝑛𝑑𝑖𝑡𝑖𝑜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17D99E1-CA81-9DFF-C3C1-FF4B66A65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544" y="4734837"/>
                <a:ext cx="6094476" cy="1061444"/>
              </a:xfrm>
              <a:prstGeom prst="rect">
                <a:avLst/>
              </a:prstGeom>
              <a:blipFill>
                <a:blip r:embed="rId2"/>
                <a:stretch>
                  <a:fillRect t="-58824" b="-122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773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FAAF1-57FD-3C1B-F8DB-02B33645B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3.</a:t>
            </a:r>
            <a:r>
              <a:rPr kumimoji="1" lang="zh-CN" altLang="en-US"/>
              <a:t> </a:t>
            </a:r>
            <a:r>
              <a:rPr kumimoji="1" lang="en-US" altLang="zh-CN"/>
              <a:t>Evaluation</a:t>
            </a:r>
            <a:r>
              <a:rPr kumimoji="1" lang="zh-CN" altLang="en-US"/>
              <a:t> </a:t>
            </a:r>
            <a:r>
              <a:rPr kumimoji="1" lang="en-US" altLang="zh-CN"/>
              <a:t>Algorithms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334582-F42C-0AE6-6D05-FD9C5D81B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zh-CN"/>
              <a:t>3.2</a:t>
            </a:r>
            <a:r>
              <a:rPr kumimoji="1" lang="zh-CN" altLang="en-US"/>
              <a:t> </a:t>
            </a:r>
            <a:r>
              <a:rPr kumimoji="1" lang="en-US" altLang="zh-CN"/>
              <a:t>Define</a:t>
            </a:r>
            <a:r>
              <a:rPr kumimoji="1" lang="zh-CN" altLang="en-US"/>
              <a:t> </a:t>
            </a:r>
            <a:r>
              <a:rPr kumimoji="1" lang="en-US" altLang="zh-CN"/>
              <a:t>binary_analysis()</a:t>
            </a:r>
            <a:r>
              <a:rPr kumimoji="1" lang="zh-CN" altLang="en-US"/>
              <a:t> </a:t>
            </a:r>
            <a:r>
              <a:rPr kumimoji="1" lang="en-US" altLang="zh-CN"/>
              <a:t>function</a:t>
            </a:r>
          </a:p>
          <a:p>
            <a:r>
              <a:rPr kumimoji="1" lang="en-US" altLang="zh-CN"/>
              <a:t>Analyze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classification</a:t>
            </a:r>
            <a:r>
              <a:rPr kumimoji="1" lang="zh-CN" altLang="en-US"/>
              <a:t> </a:t>
            </a:r>
            <a:r>
              <a:rPr kumimoji="1" lang="en-US" altLang="zh-CN"/>
              <a:t>using</a:t>
            </a:r>
            <a:r>
              <a:rPr kumimoji="1" lang="zh-CN" altLang="en-US"/>
              <a:t> </a:t>
            </a:r>
            <a:r>
              <a:rPr kumimoji="1" lang="en-US" altLang="zh-CN"/>
              <a:t>binary</a:t>
            </a:r>
            <a:r>
              <a:rPr kumimoji="1" lang="zh-CN" altLang="en-US"/>
              <a:t> </a:t>
            </a:r>
            <a:r>
              <a:rPr kumimoji="1" lang="en-US" altLang="zh-CN"/>
              <a:t>conditions.</a:t>
            </a:r>
          </a:p>
          <a:p>
            <a:pPr lvl="1"/>
            <a:r>
              <a:rPr kumimoji="1" lang="en-US" altLang="zh-CN"/>
              <a:t>Here,</a:t>
            </a:r>
            <a:r>
              <a:rPr kumimoji="1" lang="zh-CN" altLang="en-US"/>
              <a:t> </a:t>
            </a:r>
            <a:r>
              <a:rPr kumimoji="1" lang="en-US" altLang="zh-CN" i="1"/>
              <a:t>audience_sentiment</a:t>
            </a:r>
            <a:r>
              <a:rPr kumimoji="1" lang="zh-CN" altLang="en-US" i="1"/>
              <a:t> </a:t>
            </a:r>
            <a:r>
              <a:rPr kumimoji="1" lang="en-US" altLang="zh-CN"/>
              <a:t>is</a:t>
            </a:r>
            <a:r>
              <a:rPr kumimoji="1" lang="zh-CN" altLang="en-US"/>
              <a:t> </a:t>
            </a:r>
            <a:r>
              <a:rPr kumimoji="1" lang="en-US" altLang="zh-CN"/>
              <a:t>our</a:t>
            </a:r>
            <a:r>
              <a:rPr kumimoji="1" lang="zh-CN" altLang="en-US"/>
              <a:t> </a:t>
            </a:r>
            <a:r>
              <a:rPr kumimoji="1" lang="en-US" altLang="zh-CN"/>
              <a:t>only</a:t>
            </a:r>
            <a:r>
              <a:rPr kumimoji="1" lang="zh-CN" altLang="en-US"/>
              <a:t> </a:t>
            </a:r>
            <a:r>
              <a:rPr kumimoji="1" lang="en-US" altLang="zh-CN"/>
              <a:t>binary</a:t>
            </a:r>
            <a:r>
              <a:rPr kumimoji="1" lang="zh-CN" altLang="en-US"/>
              <a:t> </a:t>
            </a:r>
            <a:r>
              <a:rPr kumimoji="1" lang="en-US" altLang="zh-CN"/>
              <a:t>condition.</a:t>
            </a:r>
          </a:p>
          <a:p>
            <a:r>
              <a:rPr kumimoji="1" lang="en-US" altLang="zh-CN"/>
              <a:t>Generally,</a:t>
            </a:r>
            <a:r>
              <a:rPr kumimoji="1" lang="zh-CN" altLang="en-US"/>
              <a:t> </a:t>
            </a:r>
            <a:r>
              <a:rPr kumimoji="1" lang="en-US" altLang="zh-CN"/>
              <a:t>this</a:t>
            </a:r>
            <a:r>
              <a:rPr kumimoji="1" lang="zh-CN" altLang="en-US"/>
              <a:t> </a:t>
            </a:r>
            <a:r>
              <a:rPr kumimoji="1" lang="en-US" altLang="zh-CN"/>
              <a:t>function:</a:t>
            </a:r>
          </a:p>
          <a:p>
            <a:pPr lvl="1"/>
            <a:r>
              <a:rPr kumimoji="1" lang="en-US" altLang="zh-CN"/>
              <a:t>Compute</a:t>
            </a:r>
            <a:r>
              <a:rPr kumimoji="1" lang="zh-CN" altLang="en-US"/>
              <a:t> </a:t>
            </a:r>
            <a:r>
              <a:rPr kumimoji="1" lang="en-US" altLang="zh-CN"/>
              <a:t>emtropy</a:t>
            </a:r>
            <a:r>
              <a:rPr kumimoji="1" lang="zh-CN" altLang="en-US"/>
              <a:t> </a:t>
            </a:r>
            <a:r>
              <a:rPr kumimoji="1" lang="en-US" altLang="zh-CN"/>
              <a:t>for</a:t>
            </a:r>
            <a:r>
              <a:rPr kumimoji="1" lang="zh-CN" altLang="en-US"/>
              <a:t> </a:t>
            </a:r>
            <a:r>
              <a:rPr kumimoji="1" lang="en-US" altLang="zh-CN"/>
              <a:t>each</a:t>
            </a:r>
            <a:r>
              <a:rPr kumimoji="1" lang="zh-CN" altLang="en-US"/>
              <a:t> </a:t>
            </a:r>
            <a:r>
              <a:rPr kumimoji="1" lang="en-US" altLang="zh-CN"/>
              <a:t>children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parent;</a:t>
            </a:r>
          </a:p>
          <a:p>
            <a:pPr lvl="1"/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output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Information</a:t>
            </a:r>
            <a:r>
              <a:rPr kumimoji="1" lang="zh-CN" altLang="en-US"/>
              <a:t> </a:t>
            </a:r>
            <a:r>
              <a:rPr kumimoji="1" lang="en-US" altLang="zh-CN"/>
              <a:t>Gain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split.</a:t>
            </a:r>
          </a:p>
          <a:p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larger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info</a:t>
            </a:r>
            <a:r>
              <a:rPr kumimoji="1" lang="zh-CN" altLang="en-US"/>
              <a:t> </a:t>
            </a:r>
            <a:r>
              <a:rPr kumimoji="1" lang="en-US" altLang="zh-CN"/>
              <a:t>gain</a:t>
            </a:r>
            <a:r>
              <a:rPr kumimoji="1" lang="zh-CN" altLang="en-US"/>
              <a:t> </a:t>
            </a:r>
            <a:r>
              <a:rPr kumimoji="1" lang="en-US" altLang="zh-CN"/>
              <a:t>is,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purer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classification.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DA60E5-9E90-1984-8742-6D7DA725AB06}"/>
              </a:ext>
            </a:extLst>
          </p:cNvPr>
          <p:cNvSpPr txBox="1"/>
          <p:nvPr/>
        </p:nvSpPr>
        <p:spPr>
          <a:xfrm>
            <a:off x="5449824" y="344484"/>
            <a:ext cx="6678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Lastly,</a:t>
            </a:r>
            <a:r>
              <a:rPr kumimoji="1" lang="zh-CN" altLang="en-US"/>
              <a:t> </a:t>
            </a:r>
            <a:r>
              <a:rPr kumimoji="1" lang="en-US" altLang="zh-CN"/>
              <a:t>compute</a:t>
            </a:r>
            <a:r>
              <a:rPr kumimoji="1" lang="zh-CN" altLang="en-US"/>
              <a:t> </a:t>
            </a:r>
            <a:r>
              <a:rPr kumimoji="1" lang="en-US" altLang="zh-CN"/>
              <a:t>Entropy</a:t>
            </a:r>
            <a:r>
              <a:rPr kumimoji="1" lang="zh-CN" altLang="en-US"/>
              <a:t> </a:t>
            </a:r>
            <a:r>
              <a:rPr kumimoji="1" lang="en-US" altLang="zh-CN"/>
              <a:t>for</a:t>
            </a:r>
            <a:r>
              <a:rPr kumimoji="1" lang="zh-CN" altLang="en-US"/>
              <a:t> </a:t>
            </a:r>
            <a:r>
              <a:rPr kumimoji="1" lang="en-US" altLang="zh-CN"/>
              <a:t>parent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all</a:t>
            </a:r>
            <a:r>
              <a:rPr kumimoji="1" lang="zh-CN" altLang="en-US"/>
              <a:t> </a:t>
            </a:r>
            <a:r>
              <a:rPr kumimoji="1" lang="en-US" altLang="zh-CN"/>
              <a:t>children.</a:t>
            </a:r>
            <a:r>
              <a:rPr kumimoji="1" lang="zh-CN" altLang="en-US"/>
              <a:t> </a:t>
            </a:r>
            <a:r>
              <a:rPr kumimoji="1" lang="en-US" altLang="zh-CN"/>
              <a:t>Compute</a:t>
            </a:r>
            <a:r>
              <a:rPr kumimoji="1" lang="zh-CN" altLang="en-US"/>
              <a:t> </a:t>
            </a:r>
            <a:r>
              <a:rPr kumimoji="1" lang="en-US" altLang="zh-CN"/>
              <a:t>Information</a:t>
            </a:r>
            <a:r>
              <a:rPr kumimoji="1" lang="zh-CN" altLang="en-US"/>
              <a:t> </a:t>
            </a:r>
            <a:r>
              <a:rPr kumimoji="1" lang="en-US" altLang="zh-CN"/>
              <a:t>Gain</a:t>
            </a:r>
            <a:r>
              <a:rPr kumimoji="1" lang="zh-CN" altLang="en-US"/>
              <a:t> </a:t>
            </a:r>
            <a:r>
              <a:rPr kumimoji="1" lang="en-US" altLang="zh-CN"/>
              <a:t>from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seperation.</a:t>
            </a:r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17D99E1-CA81-9DFF-C3C1-FF4B66A65A4A}"/>
                  </a:ext>
                </a:extLst>
              </p:cNvPr>
              <p:cNvSpPr txBox="1"/>
              <p:nvPr/>
            </p:nvSpPr>
            <p:spPr>
              <a:xfrm>
                <a:off x="5455544" y="1023388"/>
                <a:ext cx="6094476" cy="1061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𝐺𝐴𝐼𝑁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𝑝𝑎𝑟𝑒𝑛𝑡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𝑐𝑜𝑛𝑑𝑖𝑡𝑖𝑜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17D99E1-CA81-9DFF-C3C1-FF4B66A65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544" y="1023388"/>
                <a:ext cx="6094476" cy="1061444"/>
              </a:xfrm>
              <a:prstGeom prst="rect">
                <a:avLst/>
              </a:prstGeom>
              <a:blipFill>
                <a:blip r:embed="rId2"/>
                <a:stretch>
                  <a:fillRect t="-60000" b="-122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AE1C5DA-70EA-BD2F-4249-BFC066BD2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646823"/>
              </p:ext>
            </p:extLst>
          </p:nvPr>
        </p:nvGraphicFramePr>
        <p:xfrm>
          <a:off x="5247944" y="2084832"/>
          <a:ext cx="6880378" cy="4706169"/>
        </p:xfrm>
        <a:graphic>
          <a:graphicData uri="http://schemas.openxmlformats.org/drawingml/2006/table">
            <a:tbl>
              <a:tblPr firstRow="1" firstCol="1" bandRow="1"/>
              <a:tblGrid>
                <a:gridCol w="6880378">
                  <a:extLst>
                    <a:ext uri="{9D8B030D-6E8A-4147-A177-3AD203B41FA5}">
                      <a16:colId xmlns:a16="http://schemas.microsoft.com/office/drawing/2014/main" val="1603044771"/>
                    </a:ext>
                  </a:extLst>
                </a:gridCol>
              </a:tblGrid>
              <a:tr h="317049">
                <a:tc>
                  <a:txBody>
                    <a:bodyPr/>
                    <a:lstStyle/>
                    <a:p>
                      <a:r>
                        <a:rPr 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__</a:t>
                      </a:r>
                      <a:r>
                        <a:rPr lang="en-US" alt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classify</a:t>
                      </a:r>
                      <a:r>
                        <a:rPr 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_movies__.py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681293"/>
                  </a:ext>
                </a:extLst>
              </a:tr>
              <a:tr h="773609">
                <a:tc>
                  <a:txBody>
                    <a:bodyPr/>
                    <a:lstStyle/>
                    <a:p>
                      <a: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Compute entropy</a:t>
                      </a:r>
                      <a:b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Compute number of target neg &amp; pos</a:t>
                      </a:r>
                      <a:b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num_targ_neg = </a:t>
                      </a:r>
                      <a:r>
                        <a:rPr lang="en-CN" sz="90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br>
                        <a:rPr lang="en-CN" sz="90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num_targ_pos = </a:t>
                      </a:r>
                      <a:r>
                        <a:rPr lang="en-CN" sz="90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br>
                        <a:rPr lang="en-CN" sz="90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900" kern="1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</a:t>
                      </a:r>
                      <a: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target_value </a:t>
                      </a:r>
                      <a:r>
                        <a:rPr lang="en-CN" sz="900" kern="1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 </a:t>
                      </a:r>
                      <a: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target:</a:t>
                      </a:r>
                      <a:b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sz="900" kern="1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 </a:t>
                      </a:r>
                      <a: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target_value == </a:t>
                      </a:r>
                      <a:r>
                        <a:rPr lang="en-CN" sz="90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b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num_targ_neg += </a:t>
                      </a:r>
                      <a:r>
                        <a:rPr lang="en-CN" sz="90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br>
                        <a:rPr lang="en-CN" sz="90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90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sz="900" kern="1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else</a:t>
                      </a:r>
                      <a: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b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num_targ_pos += </a:t>
                      </a:r>
                      <a:r>
                        <a:rPr lang="en-CN" sz="90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br>
                        <a:rPr lang="en-CN" sz="90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br>
                        <a:rPr lang="en-CN" sz="90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Parent entropy</a:t>
                      </a:r>
                      <a:b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num_total = num_targ_neg + num_targ_pos       </a:t>
                      </a:r>
                      <a: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Total num of records</a:t>
                      </a:r>
                      <a:b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e_parent = get_entropy(num_targ_neg, num_targ_pos)</a:t>
                      </a:r>
                      <a:b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b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Child entropy</a:t>
                      </a:r>
                      <a:b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Number of instances in each condition</a:t>
                      </a:r>
                      <a:b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num_cond_neg = </a:t>
                      </a:r>
                      <a:r>
                        <a:rPr lang="en-CN" sz="900" kern="100">
                          <a:solidFill>
                            <a:srgbClr val="8888C6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(id_cond_neg)</a:t>
                      </a:r>
                      <a:b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num_cond_pos = </a:t>
                      </a:r>
                      <a:r>
                        <a:rPr lang="en-CN" sz="900" kern="100">
                          <a:solidFill>
                            <a:srgbClr val="8888C6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(id_cond_pos)</a:t>
                      </a:r>
                      <a:b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b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Weights of each condition</a:t>
                      </a:r>
                      <a:b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cond_neg_ratio = num_cond_neg / num_total </a:t>
                      </a:r>
                      <a:r>
                        <a:rPr lang="en-CN" sz="900" kern="1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 </a:t>
                      </a:r>
                      <a: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num_total != </a:t>
                      </a:r>
                      <a:r>
                        <a:rPr lang="en-CN" sz="90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 </a:t>
                      </a:r>
                      <a:r>
                        <a:rPr lang="en-CN" sz="900" kern="1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else </a:t>
                      </a:r>
                      <a:r>
                        <a:rPr lang="en-CN" sz="90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      </a:t>
                      </a:r>
                      <a: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Target negative</a:t>
                      </a:r>
                      <a:b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cond_pos_ratio = num_cond_pos / num_total </a:t>
                      </a:r>
                      <a:r>
                        <a:rPr lang="en-CN" sz="900" kern="1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 </a:t>
                      </a:r>
                      <a: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num_total != </a:t>
                      </a:r>
                      <a:r>
                        <a:rPr lang="en-CN" sz="90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 </a:t>
                      </a:r>
                      <a:r>
                        <a:rPr lang="en-CN" sz="900" kern="1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else </a:t>
                      </a:r>
                      <a:r>
                        <a:rPr lang="en-CN" sz="900" kern="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      </a:t>
                      </a:r>
                      <a: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Target positive</a:t>
                      </a:r>
                      <a:b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b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Entropy of each condition</a:t>
                      </a:r>
                      <a:b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e_neg = get_entropy(num_neg_neg, num_neg_pos)       </a:t>
                      </a:r>
                      <a: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Condition negative</a:t>
                      </a:r>
                      <a:b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e_pos = get_entropy(num_pos_neg, num_pos_pos)       </a:t>
                      </a:r>
                      <a: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Condition positive</a:t>
                      </a:r>
                      <a:b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b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Information gain</a:t>
                      </a:r>
                      <a:br>
                        <a:rPr lang="en-CN" sz="900" kern="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info_gain = e_parent - (</a:t>
                      </a:r>
                      <a:b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cond_neg_ratio * e_neg +</a:t>
                      </a:r>
                      <a:b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cond_pos_ratio * e_pos</a:t>
                      </a:r>
                      <a:b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N" sz="900" kern="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CN" sz="1200" kern="1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753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7270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6C9506-98A8-1E07-AAD8-7D3A8E4E9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3.</a:t>
            </a:r>
            <a:r>
              <a:rPr kumimoji="1" lang="zh-CN" altLang="en-US"/>
              <a:t> </a:t>
            </a:r>
            <a:r>
              <a:rPr kumimoji="1" lang="en-US" altLang="zh-CN"/>
              <a:t>Evaluation</a:t>
            </a:r>
            <a:r>
              <a:rPr kumimoji="1" lang="zh-CN" altLang="en-US"/>
              <a:t> </a:t>
            </a:r>
            <a:r>
              <a:rPr kumimoji="1" lang="en-US" altLang="zh-CN"/>
              <a:t>Algorithms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16E318-6C3D-C4D8-0658-39936C2E4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3.3</a:t>
            </a:r>
            <a:r>
              <a:rPr kumimoji="1" lang="zh-CN" altLang="en-US"/>
              <a:t> </a:t>
            </a:r>
            <a:r>
              <a:rPr kumimoji="1" lang="en-US" altLang="zh-CN"/>
              <a:t>Define</a:t>
            </a:r>
            <a:r>
              <a:rPr kumimoji="1" lang="zh-CN" altLang="en-US"/>
              <a:t> </a:t>
            </a:r>
            <a:r>
              <a:rPr kumimoji="1" lang="en-US" altLang="zh-CN" i="1"/>
              <a:t>numeric_analysis()</a:t>
            </a:r>
            <a:r>
              <a:rPr kumimoji="1" lang="zh-CN" altLang="en-US"/>
              <a:t> </a:t>
            </a:r>
            <a:r>
              <a:rPr kumimoji="1" lang="en-US" altLang="zh-CN"/>
              <a:t>function.</a:t>
            </a:r>
          </a:p>
          <a:p>
            <a:r>
              <a:rPr kumimoji="1" lang="en-US" altLang="zh-CN"/>
              <a:t>Analyse</a:t>
            </a:r>
            <a:r>
              <a:rPr kumimoji="1" lang="zh-CN" altLang="en-US"/>
              <a:t> </a:t>
            </a:r>
            <a:r>
              <a:rPr kumimoji="1" lang="en-US" altLang="zh-CN"/>
              <a:t>using</a:t>
            </a:r>
            <a:r>
              <a:rPr kumimoji="1" lang="zh-CN" altLang="en-US"/>
              <a:t> </a:t>
            </a:r>
            <a:r>
              <a:rPr kumimoji="1" lang="en-US" altLang="zh-CN"/>
              <a:t>numeric</a:t>
            </a:r>
            <a:r>
              <a:rPr kumimoji="1" lang="zh-CN" altLang="en-US"/>
              <a:t> </a:t>
            </a:r>
            <a:r>
              <a:rPr kumimoji="1" lang="en-US" altLang="zh-CN"/>
              <a:t>conditions.</a:t>
            </a:r>
          </a:p>
          <a:p>
            <a:r>
              <a:rPr kumimoji="1" lang="en-US" altLang="zh-CN"/>
              <a:t>Seperate</a:t>
            </a:r>
            <a:r>
              <a:rPr kumimoji="1" lang="zh-CN" altLang="en-US"/>
              <a:t> </a:t>
            </a:r>
            <a:r>
              <a:rPr kumimoji="1" lang="en-US" altLang="zh-CN"/>
              <a:t>numeric</a:t>
            </a:r>
            <a:r>
              <a:rPr kumimoji="1" lang="zh-CN" altLang="en-US"/>
              <a:t> </a:t>
            </a:r>
            <a:r>
              <a:rPr kumimoji="1" lang="en-US" altLang="zh-CN"/>
              <a:t>conditions</a:t>
            </a:r>
            <a:r>
              <a:rPr kumimoji="1" lang="zh-CN" altLang="en-US"/>
              <a:t> </a:t>
            </a:r>
            <a:r>
              <a:rPr kumimoji="1" lang="en-US" altLang="zh-CN"/>
              <a:t>into</a:t>
            </a:r>
            <a:r>
              <a:rPr kumimoji="1" lang="zh-CN" altLang="en-US"/>
              <a:t> </a:t>
            </a:r>
            <a:r>
              <a:rPr kumimoji="1" lang="en-US" altLang="zh-CN"/>
              <a:t>three</a:t>
            </a:r>
            <a:r>
              <a:rPr kumimoji="1" lang="zh-CN" altLang="en-US"/>
              <a:t> </a:t>
            </a:r>
            <a:r>
              <a:rPr kumimoji="1" lang="en-US" altLang="zh-CN"/>
              <a:t>nodes</a:t>
            </a:r>
            <a:r>
              <a:rPr kumimoji="1" lang="zh-CN" altLang="en-US"/>
              <a:t> </a:t>
            </a:r>
            <a:r>
              <a:rPr kumimoji="1" lang="en-US" altLang="zh-CN"/>
              <a:t>using</a:t>
            </a:r>
            <a:r>
              <a:rPr kumimoji="1" lang="zh-CN" altLang="en-US"/>
              <a:t> </a:t>
            </a:r>
            <a:r>
              <a:rPr kumimoji="1" lang="en-US" altLang="zh-CN"/>
              <a:t>two</a:t>
            </a:r>
            <a:r>
              <a:rPr kumimoji="1" lang="zh-CN" altLang="en-US"/>
              <a:t> </a:t>
            </a:r>
            <a:r>
              <a:rPr kumimoji="1" lang="en-US" altLang="zh-CN"/>
              <a:t>thresholds</a:t>
            </a:r>
            <a:r>
              <a:rPr kumimoji="1" lang="zh-CN" altLang="en-US"/>
              <a:t> </a:t>
            </a:r>
            <a:r>
              <a:rPr kumimoji="1" lang="en-US" altLang="zh-CN"/>
              <a:t>T1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T2:</a:t>
            </a:r>
          </a:p>
          <a:p>
            <a:pPr lvl="1"/>
            <a:r>
              <a:rPr kumimoji="1" lang="en-US" altLang="zh-CN"/>
              <a:t>Small:</a:t>
            </a:r>
            <a:r>
              <a:rPr kumimoji="1" lang="zh-CN" altLang="en-US"/>
              <a:t> </a:t>
            </a:r>
            <a:r>
              <a:rPr kumimoji="1" lang="en-US" altLang="zh-CN"/>
              <a:t>value</a:t>
            </a:r>
            <a:r>
              <a:rPr kumimoji="1" lang="zh-CN" altLang="en-US"/>
              <a:t> </a:t>
            </a:r>
            <a:r>
              <a:rPr kumimoji="1" lang="en-US" altLang="zh-CN"/>
              <a:t>&lt;</a:t>
            </a:r>
            <a:r>
              <a:rPr kumimoji="1" lang="zh-CN" altLang="en-US"/>
              <a:t> </a:t>
            </a:r>
            <a:r>
              <a:rPr kumimoji="1" lang="en-US" altLang="zh-CN"/>
              <a:t>T1;</a:t>
            </a:r>
          </a:p>
          <a:p>
            <a:pPr lvl="1"/>
            <a:r>
              <a:rPr kumimoji="1" lang="en-US" altLang="zh-CN"/>
              <a:t>Medium:</a:t>
            </a:r>
            <a:r>
              <a:rPr kumimoji="1" lang="zh-CN" altLang="en-US"/>
              <a:t> </a:t>
            </a:r>
            <a:r>
              <a:rPr kumimoji="1" lang="en-US" altLang="zh-CN"/>
              <a:t>value</a:t>
            </a:r>
            <a:r>
              <a:rPr kumimoji="1" lang="zh-CN" altLang="en-US"/>
              <a:t> </a:t>
            </a:r>
            <a:r>
              <a:rPr kumimoji="1" lang="en-US" altLang="zh-CN"/>
              <a:t>between</a:t>
            </a:r>
            <a:r>
              <a:rPr kumimoji="1" lang="zh-CN" altLang="en-US"/>
              <a:t> </a:t>
            </a:r>
            <a:r>
              <a:rPr kumimoji="1" lang="en-US" altLang="zh-CN"/>
              <a:t>T1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T2;</a:t>
            </a:r>
          </a:p>
          <a:p>
            <a:pPr lvl="1"/>
            <a:r>
              <a:rPr kumimoji="1" lang="en-US" altLang="zh-CN"/>
              <a:t>Large:</a:t>
            </a:r>
            <a:r>
              <a:rPr kumimoji="1" lang="zh-CN" altLang="en-US"/>
              <a:t> </a:t>
            </a:r>
            <a:r>
              <a:rPr kumimoji="1" lang="en-US" altLang="zh-CN"/>
              <a:t>value</a:t>
            </a:r>
            <a:r>
              <a:rPr kumimoji="1" lang="zh-CN" altLang="en-US"/>
              <a:t> 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/>
              <a:t>T2.</a:t>
            </a:r>
          </a:p>
          <a:p>
            <a:r>
              <a:rPr kumimoji="1" lang="en-US" altLang="zh-CN"/>
              <a:t>Use</a:t>
            </a:r>
            <a:r>
              <a:rPr kumimoji="1" lang="zh-CN" altLang="en-US"/>
              <a:t> </a:t>
            </a:r>
            <a:r>
              <a:rPr kumimoji="1" lang="en-US" altLang="zh-CN"/>
              <a:t>normal</a:t>
            </a:r>
            <a:r>
              <a:rPr kumimoji="1" lang="zh-CN" altLang="en-US"/>
              <a:t> </a:t>
            </a:r>
            <a:r>
              <a:rPr kumimoji="1" lang="en-US" altLang="zh-CN"/>
              <a:t>distribution</a:t>
            </a:r>
            <a:r>
              <a:rPr kumimoji="1" lang="zh-CN" altLang="en-US"/>
              <a:t> </a:t>
            </a:r>
            <a:r>
              <a:rPr kumimoji="1" lang="en-US" altLang="zh-CN"/>
              <a:t>(Central</a:t>
            </a:r>
            <a:r>
              <a:rPr kumimoji="1" lang="zh-CN" altLang="en-US"/>
              <a:t> </a:t>
            </a:r>
            <a:r>
              <a:rPr kumimoji="1" lang="en-US" altLang="zh-CN"/>
              <a:t>Limit</a:t>
            </a:r>
            <a:r>
              <a:rPr kumimoji="1" lang="zh-CN" altLang="en-US"/>
              <a:t> </a:t>
            </a:r>
            <a:r>
              <a:rPr kumimoji="1" lang="en-US" altLang="zh-CN"/>
              <a:t>Theorem).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645EAED-748F-4951-43BF-D78FC6194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762020"/>
              </p:ext>
            </p:extLst>
          </p:nvPr>
        </p:nvGraphicFramePr>
        <p:xfrm>
          <a:off x="5218877" y="4328759"/>
          <a:ext cx="6880378" cy="1993449"/>
        </p:xfrm>
        <a:graphic>
          <a:graphicData uri="http://schemas.openxmlformats.org/drawingml/2006/table">
            <a:tbl>
              <a:tblPr firstRow="1" firstCol="1" bandRow="1"/>
              <a:tblGrid>
                <a:gridCol w="6880378">
                  <a:extLst>
                    <a:ext uri="{9D8B030D-6E8A-4147-A177-3AD203B41FA5}">
                      <a16:colId xmlns:a16="http://schemas.microsoft.com/office/drawing/2014/main" val="1603044771"/>
                    </a:ext>
                  </a:extLst>
                </a:gridCol>
              </a:tblGrid>
              <a:tr h="317049">
                <a:tc>
                  <a:txBody>
                    <a:bodyPr/>
                    <a:lstStyle/>
                    <a:p>
                      <a:r>
                        <a:rPr lang="zh-CN" alt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__</a:t>
                      </a:r>
                      <a:r>
                        <a:rPr lang="en-US" alt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classify</a:t>
                      </a:r>
                      <a:r>
                        <a:rPr lang="zh-CN" alt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_movies__.py</a:t>
                      </a:r>
                      <a:endParaRPr lang="zh-CN" altLang="zh-CN" sz="10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681293"/>
                  </a:ext>
                </a:extLst>
              </a:tr>
              <a:tr h="773609">
                <a:tc>
                  <a:txBody>
                    <a:bodyPr/>
                    <a:lstStyle/>
                    <a:p>
                      <a:r>
                        <a:rPr lang="en-CN" altLang="zh-CN" sz="1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# Defines left mean and right mean</a:t>
                      </a:r>
                      <a:br>
                        <a:rPr lang="en-CN" altLang="zh-CN" sz="1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mean_val = condition.mean()</a:t>
                      </a:r>
                      <a:b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b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1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if </a:t>
                      </a: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method == </a:t>
                      </a:r>
                      <a:r>
                        <a:rPr lang="en-CN" altLang="zh-CN" sz="1100">
                          <a:solidFill>
                            <a:srgbClr val="6AAB73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"normal_dist"</a:t>
                      </a: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:</a:t>
                      </a:r>
                      <a:b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altLang="zh-CN" sz="1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# Normal distribution</a:t>
                      </a:r>
                      <a:br>
                        <a:rPr lang="en-CN" altLang="zh-CN" sz="1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left_thresh = mean_val - degree * condition.std()</a:t>
                      </a:r>
                      <a:b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right_thresh = mean_val + degree * condition.std()</a:t>
                      </a:r>
                      <a:b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1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else</a:t>
                      </a: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:</a:t>
                      </a:r>
                      <a:b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left_thresh = (condition.min() + mean_val) / </a:t>
                      </a:r>
                      <a:r>
                        <a:rPr lang="en-CN" altLang="zh-CN" sz="1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2</a:t>
                      </a:r>
                      <a:br>
                        <a:rPr lang="en-CN" altLang="zh-CN" sz="1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right_thresh = (condition.max() + mean_val) / </a:t>
                      </a:r>
                      <a:r>
                        <a:rPr lang="en-CN" altLang="zh-CN" sz="11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2</a:t>
                      </a:r>
                      <a:r>
                        <a:rPr lang="en-CN" altLang="zh-CN" sz="11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endParaRPr lang="zh-CN" altLang="zh-CN" sz="1100" kern="1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753431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47A48AEA-2F40-DC13-3D71-74BF05DE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060" y="94934"/>
            <a:ext cx="3154512" cy="21087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B2BFAD6-CC7E-B52B-3097-0C8C338826B3}"/>
              </a:ext>
            </a:extLst>
          </p:cNvPr>
          <p:cNvSpPr txBox="1"/>
          <p:nvPr/>
        </p:nvSpPr>
        <p:spPr>
          <a:xfrm>
            <a:off x="8445436" y="1509313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/>
              <a:t>mean</a:t>
            </a:r>
            <a:endParaRPr kumimoji="1" lang="zh-CN" altLang="en-US" sz="12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20DC68-BE20-EB4C-D8BC-E8218D4B3CED}"/>
              </a:ext>
            </a:extLst>
          </p:cNvPr>
          <p:cNvSpPr txBox="1"/>
          <p:nvPr/>
        </p:nvSpPr>
        <p:spPr>
          <a:xfrm>
            <a:off x="9909789" y="1594565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/>
              <a:t>Audience</a:t>
            </a:r>
            <a:r>
              <a:rPr kumimoji="1" lang="zh-CN" altLang="en-US" sz="1200"/>
              <a:t> </a:t>
            </a:r>
            <a:r>
              <a:rPr kumimoji="1" lang="en-US" altLang="zh-CN" sz="1200"/>
              <a:t>Score</a:t>
            </a:r>
            <a:endParaRPr kumimoji="1" lang="zh-CN" altLang="en-US" sz="12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07AF87-FE99-7440-632E-7B90ED497442}"/>
              </a:ext>
            </a:extLst>
          </p:cNvPr>
          <p:cNvSpPr txBox="1"/>
          <p:nvPr/>
        </p:nvSpPr>
        <p:spPr>
          <a:xfrm>
            <a:off x="5431647" y="277439"/>
            <a:ext cx="2203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/>
              <a:t>y</a:t>
            </a:r>
            <a:r>
              <a:rPr kumimoji="1" lang="zh-CN" altLang="en-US" sz="1400"/>
              <a:t> </a:t>
            </a:r>
            <a:r>
              <a:rPr kumimoji="1" lang="en-US" altLang="zh-CN" sz="1400"/>
              <a:t>=</a:t>
            </a:r>
            <a:r>
              <a:rPr kumimoji="1" lang="zh-CN" altLang="en-US" sz="1400"/>
              <a:t> </a:t>
            </a:r>
            <a:r>
              <a:rPr kumimoji="1" lang="en-US" altLang="zh-CN" sz="1400"/>
              <a:t>P(Audience</a:t>
            </a:r>
            <a:r>
              <a:rPr kumimoji="1" lang="zh-CN" altLang="en-US" sz="1400"/>
              <a:t> </a:t>
            </a:r>
            <a:r>
              <a:rPr kumimoji="1" lang="en-US" altLang="zh-CN" sz="1400"/>
              <a:t>Score</a:t>
            </a:r>
            <a:r>
              <a:rPr kumimoji="1" lang="zh-CN" altLang="en-US" sz="1400"/>
              <a:t> </a:t>
            </a:r>
            <a:r>
              <a:rPr kumimoji="1" lang="en-US" altLang="zh-CN" sz="1400"/>
              <a:t>==</a:t>
            </a:r>
            <a:r>
              <a:rPr kumimoji="1" lang="zh-CN" altLang="en-US" sz="1400"/>
              <a:t> </a:t>
            </a:r>
            <a:r>
              <a:rPr kumimoji="1" lang="en-US" altLang="zh-CN" sz="1400"/>
              <a:t>x)</a:t>
            </a:r>
            <a:endParaRPr kumimoji="1" lang="zh-CN" altLang="en-US" sz="1400"/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B5078AF6-2FEF-03AB-9BAC-13177EA5C996}"/>
              </a:ext>
            </a:extLst>
          </p:cNvPr>
          <p:cNvCxnSpPr>
            <a:cxnSpLocks/>
          </p:cNvCxnSpPr>
          <p:nvPr/>
        </p:nvCxnSpPr>
        <p:spPr>
          <a:xfrm>
            <a:off x="8293608" y="663940"/>
            <a:ext cx="0" cy="12527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A6921E0C-6C9C-42FB-67A5-CC51F838CC5C}"/>
              </a:ext>
            </a:extLst>
          </p:cNvPr>
          <p:cNvCxnSpPr>
            <a:cxnSpLocks/>
          </p:cNvCxnSpPr>
          <p:nvPr/>
        </p:nvCxnSpPr>
        <p:spPr>
          <a:xfrm>
            <a:off x="9131808" y="647438"/>
            <a:ext cx="0" cy="12527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0FF40BE-8F2D-4179-DBF8-88ADAFE78B31}"/>
              </a:ext>
            </a:extLst>
          </p:cNvPr>
          <p:cNvSpPr txBox="1"/>
          <p:nvPr/>
        </p:nvSpPr>
        <p:spPr>
          <a:xfrm>
            <a:off x="7699606" y="1939974"/>
            <a:ext cx="17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>
                <a:solidFill>
                  <a:srgbClr val="FF0000"/>
                </a:solidFill>
              </a:rPr>
              <a:t>degree</a:t>
            </a:r>
            <a:r>
              <a:rPr kumimoji="1" lang="zh-CN" altLang="en-US" sz="1200">
                <a:solidFill>
                  <a:srgbClr val="FF0000"/>
                </a:solidFill>
              </a:rPr>
              <a:t>*</a:t>
            </a:r>
            <a:r>
              <a:rPr kumimoji="1" lang="en-US" altLang="zh-CN" sz="1200">
                <a:solidFill>
                  <a:srgbClr val="FF0000"/>
                </a:solidFill>
              </a:rPr>
              <a:t>sample</a:t>
            </a:r>
            <a:r>
              <a:rPr kumimoji="1" lang="zh-CN" altLang="en-US" sz="1200">
                <a:solidFill>
                  <a:srgbClr val="FF0000"/>
                </a:solidFill>
              </a:rPr>
              <a:t> </a:t>
            </a:r>
            <a:r>
              <a:rPr kumimoji="1" lang="en-US" altLang="zh-CN" sz="1200">
                <a:solidFill>
                  <a:srgbClr val="FF0000"/>
                </a:solidFill>
              </a:rPr>
              <a:t>variance</a:t>
            </a:r>
            <a:endParaRPr kumimoji="1" lang="zh-CN" altLang="en-US" sz="1200">
              <a:solidFill>
                <a:srgbClr val="FF0000"/>
              </a:solidFill>
            </a:endParaRP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D6D8B348-8CBB-2F3A-04DD-D5C3C3DA56E7}"/>
              </a:ext>
            </a:extLst>
          </p:cNvPr>
          <p:cNvSpPr/>
          <p:nvPr/>
        </p:nvSpPr>
        <p:spPr>
          <a:xfrm rot="16200000">
            <a:off x="8395756" y="1702139"/>
            <a:ext cx="187768" cy="338851"/>
          </a:xfrm>
          <a:prstGeom prst="leftBrace">
            <a:avLst>
              <a:gd name="adj1" fmla="val 8333"/>
              <a:gd name="adj2" fmla="val 49856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5A4FF8-C166-90B2-0112-D1999E799FC3}"/>
              </a:ext>
            </a:extLst>
          </p:cNvPr>
          <p:cNvSpPr txBox="1"/>
          <p:nvPr/>
        </p:nvSpPr>
        <p:spPr>
          <a:xfrm>
            <a:off x="7672839" y="363187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i="1"/>
              <a:t>Small</a:t>
            </a:r>
            <a:endParaRPr kumimoji="1" lang="zh-CN" altLang="en-US" i="1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FB09B0-3039-A8BD-D5E4-0F3C04FEFB62}"/>
              </a:ext>
            </a:extLst>
          </p:cNvPr>
          <p:cNvSpPr txBox="1"/>
          <p:nvPr/>
        </p:nvSpPr>
        <p:spPr>
          <a:xfrm>
            <a:off x="8375329" y="363188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i="1"/>
              <a:t>Medium</a:t>
            </a:r>
            <a:endParaRPr kumimoji="1" lang="zh-CN" altLang="en-US" i="1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62AECE1-1D57-FEB2-9B10-D9F8FD58CB65}"/>
              </a:ext>
            </a:extLst>
          </p:cNvPr>
          <p:cNvSpPr txBox="1"/>
          <p:nvPr/>
        </p:nvSpPr>
        <p:spPr>
          <a:xfrm>
            <a:off x="9188227" y="363186"/>
            <a:ext cx="518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i="1"/>
              <a:t>Large</a:t>
            </a:r>
            <a:endParaRPr kumimoji="1" lang="zh-CN" altLang="en-US" i="1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6568E2F-CD20-F1D2-2C0C-7D2B7EE35C99}"/>
              </a:ext>
            </a:extLst>
          </p:cNvPr>
          <p:cNvSpPr txBox="1"/>
          <p:nvPr/>
        </p:nvSpPr>
        <p:spPr>
          <a:xfrm>
            <a:off x="5431647" y="2417867"/>
            <a:ext cx="6353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	Using</a:t>
            </a:r>
            <a:r>
              <a:rPr kumimoji="1" lang="zh-CN" altLang="en-US"/>
              <a:t> </a:t>
            </a:r>
            <a:r>
              <a:rPr kumimoji="1" lang="en-US" altLang="zh-CN"/>
              <a:t>Normal</a:t>
            </a:r>
            <a:r>
              <a:rPr kumimoji="1" lang="zh-CN" altLang="en-US"/>
              <a:t> </a:t>
            </a:r>
            <a:r>
              <a:rPr kumimoji="1" lang="en-US" altLang="zh-CN"/>
              <a:t>Distribution</a:t>
            </a:r>
            <a:r>
              <a:rPr kumimoji="1" lang="zh-CN" altLang="en-US"/>
              <a:t> </a:t>
            </a:r>
            <a:r>
              <a:rPr kumimoji="1" lang="en-US" altLang="zh-CN"/>
              <a:t>helps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split</a:t>
            </a:r>
            <a:r>
              <a:rPr kumimoji="1" lang="zh-CN" altLang="en-US"/>
              <a:t> </a:t>
            </a:r>
            <a:r>
              <a:rPr kumimoji="1" lang="en-US" altLang="zh-CN"/>
              <a:t>values</a:t>
            </a:r>
            <a:r>
              <a:rPr kumimoji="1" lang="zh-CN" altLang="en-US"/>
              <a:t> </a:t>
            </a:r>
            <a:r>
              <a:rPr kumimoji="1" lang="en-US" altLang="zh-CN"/>
              <a:t>in</a:t>
            </a:r>
            <a:r>
              <a:rPr kumimoji="1" lang="zh-CN" altLang="en-US"/>
              <a:t> </a:t>
            </a:r>
            <a:r>
              <a:rPr kumimoji="1" lang="en-US" altLang="zh-CN"/>
              <a:t>a</a:t>
            </a:r>
            <a:r>
              <a:rPr kumimoji="1" lang="zh-CN" altLang="en-US"/>
              <a:t> </a:t>
            </a:r>
            <a:r>
              <a:rPr kumimoji="1" lang="en-US" altLang="zh-CN"/>
              <a:t>relative</a:t>
            </a:r>
            <a:r>
              <a:rPr kumimoji="1" lang="zh-CN" altLang="en-US"/>
              <a:t> </a:t>
            </a:r>
            <a:r>
              <a:rPr kumimoji="1" lang="en-US" altLang="zh-CN"/>
              <a:t>equal</a:t>
            </a:r>
            <a:r>
              <a:rPr kumimoji="1" lang="zh-CN" altLang="en-US"/>
              <a:t> </a:t>
            </a:r>
            <a:r>
              <a:rPr kumimoji="1" lang="en-US" altLang="zh-CN"/>
              <a:t>manner.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degree</a:t>
            </a:r>
            <a:r>
              <a:rPr kumimoji="1" lang="zh-CN" altLang="en-US"/>
              <a:t> </a:t>
            </a:r>
            <a:r>
              <a:rPr kumimoji="1" lang="en-US" altLang="zh-CN"/>
              <a:t>is</a:t>
            </a:r>
            <a:r>
              <a:rPr kumimoji="1" lang="zh-CN" altLang="en-US"/>
              <a:t> </a:t>
            </a:r>
            <a:r>
              <a:rPr kumimoji="1" lang="en-US" altLang="zh-CN"/>
              <a:t>dynamic,</a:t>
            </a:r>
            <a:r>
              <a:rPr kumimoji="1" lang="zh-CN" altLang="en-US"/>
              <a:t> </a:t>
            </a:r>
            <a:r>
              <a:rPr kumimoji="1" lang="en-US" altLang="zh-CN"/>
              <a:t>helping</a:t>
            </a:r>
            <a:r>
              <a:rPr kumimoji="1" lang="zh-CN" altLang="en-US"/>
              <a:t> </a:t>
            </a:r>
            <a:r>
              <a:rPr kumimoji="1" lang="en-US" altLang="zh-CN"/>
              <a:t>us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obtain</a:t>
            </a:r>
            <a:r>
              <a:rPr kumimoji="1" lang="zh-CN" altLang="en-US"/>
              <a:t> </a:t>
            </a:r>
            <a:r>
              <a:rPr kumimoji="1" lang="en-US" altLang="zh-CN"/>
              <a:t>an</a:t>
            </a:r>
            <a:r>
              <a:rPr kumimoji="1" lang="zh-CN" altLang="en-US"/>
              <a:t> </a:t>
            </a:r>
            <a:r>
              <a:rPr kumimoji="1" lang="en-US" altLang="zh-CN"/>
              <a:t>optimized</a:t>
            </a:r>
            <a:r>
              <a:rPr kumimoji="1" lang="zh-CN" altLang="en-US"/>
              <a:t> </a:t>
            </a:r>
            <a:r>
              <a:rPr kumimoji="1" lang="en-US" altLang="zh-CN"/>
              <a:t>information</a:t>
            </a:r>
            <a:r>
              <a:rPr kumimoji="1" lang="zh-CN" altLang="en-US"/>
              <a:t> </a:t>
            </a:r>
            <a:r>
              <a:rPr kumimoji="1" lang="en-US" altLang="zh-CN"/>
              <a:t>gain</a:t>
            </a:r>
            <a:r>
              <a:rPr kumimoji="1" lang="zh-CN" altLang="en-US"/>
              <a:t> </a:t>
            </a:r>
            <a:r>
              <a:rPr kumimoji="1" lang="en-US" altLang="zh-CN"/>
              <a:t>for</a:t>
            </a:r>
            <a:r>
              <a:rPr kumimoji="1" lang="zh-CN" altLang="en-US"/>
              <a:t> </a:t>
            </a:r>
            <a:r>
              <a:rPr kumimoji="1" lang="en-US" altLang="zh-CN"/>
              <a:t>a</a:t>
            </a:r>
            <a:r>
              <a:rPr kumimoji="1" lang="zh-CN" altLang="en-US"/>
              <a:t> </a:t>
            </a:r>
            <a:r>
              <a:rPr kumimoji="1" lang="en-US" altLang="zh-CN"/>
              <a:t>split.</a:t>
            </a:r>
          </a:p>
          <a:p>
            <a:r>
              <a:rPr kumimoji="1" lang="en-US" altLang="zh-CN"/>
              <a:t>	For</a:t>
            </a:r>
            <a:r>
              <a:rPr kumimoji="1" lang="zh-CN" altLang="en-US"/>
              <a:t> </a:t>
            </a:r>
            <a:r>
              <a:rPr kumimoji="1" lang="en-US" altLang="zh-CN"/>
              <a:t>example,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optimized</a:t>
            </a:r>
            <a:r>
              <a:rPr kumimoji="1" lang="zh-CN" altLang="en-US"/>
              <a:t> </a:t>
            </a:r>
            <a:r>
              <a:rPr kumimoji="1" lang="en-US" altLang="zh-CN"/>
              <a:t>degree</a:t>
            </a:r>
            <a:r>
              <a:rPr kumimoji="1" lang="zh-CN" altLang="en-US"/>
              <a:t> </a:t>
            </a:r>
            <a:r>
              <a:rPr kumimoji="1" lang="en-US" altLang="zh-CN"/>
              <a:t>for</a:t>
            </a:r>
            <a:r>
              <a:rPr kumimoji="1" lang="zh-CN" altLang="en-US"/>
              <a:t> </a:t>
            </a:r>
            <a:r>
              <a:rPr kumimoji="1" lang="en-US" altLang="zh-CN"/>
              <a:t>splitting</a:t>
            </a:r>
            <a:r>
              <a:rPr kumimoji="1" lang="zh-CN" altLang="en-US"/>
              <a:t> </a:t>
            </a:r>
            <a:r>
              <a:rPr kumimoji="1" lang="en-US" altLang="zh-CN" i="1"/>
              <a:t>audience_score</a:t>
            </a:r>
            <a:r>
              <a:rPr kumimoji="1" lang="zh-CN" altLang="en-US"/>
              <a:t> </a:t>
            </a:r>
            <a:r>
              <a:rPr kumimoji="1" lang="en-US" altLang="zh-CN"/>
              <a:t>is</a:t>
            </a:r>
            <a:r>
              <a:rPr kumimoji="1" lang="zh-CN" altLang="en-US"/>
              <a:t> </a:t>
            </a:r>
            <a:r>
              <a:rPr kumimoji="1" lang="en-US" altLang="zh-CN"/>
              <a:t>0.4.</a:t>
            </a:r>
            <a:r>
              <a:rPr kumimoji="1" lang="zh-CN" altLang="en-US"/>
              <a:t> </a:t>
            </a:r>
            <a:r>
              <a:rPr kumimoji="1" lang="en-US" altLang="zh-CN"/>
              <a:t>i.e.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degree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0.4</a:t>
            </a:r>
            <a:r>
              <a:rPr kumimoji="1" lang="zh-CN" altLang="en-US"/>
              <a:t> </a:t>
            </a:r>
            <a:r>
              <a:rPr kumimoji="1" lang="en-US" altLang="zh-CN"/>
              <a:t>makes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info</a:t>
            </a:r>
            <a:r>
              <a:rPr kumimoji="1" lang="zh-CN" altLang="en-US"/>
              <a:t> </a:t>
            </a:r>
            <a:r>
              <a:rPr kumimoji="1" lang="en-US" altLang="zh-CN"/>
              <a:t>gain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 i="1"/>
              <a:t>audience_score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largest.</a:t>
            </a:r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E1AA7DE-5741-5F96-DCF6-A438FF6B26F0}"/>
              </a:ext>
            </a:extLst>
          </p:cNvPr>
          <p:cNvSpPr txBox="1"/>
          <p:nvPr/>
        </p:nvSpPr>
        <p:spPr>
          <a:xfrm>
            <a:off x="8138270" y="42499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>
                <a:solidFill>
                  <a:srgbClr val="FF0000"/>
                </a:solidFill>
              </a:rPr>
              <a:t>T1</a:t>
            </a:r>
            <a:endParaRPr kumimoji="1" lang="zh-CN" altLang="en-US" sz="120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856BA0-3BE5-07E1-C5E2-000EEB1CA316}"/>
              </a:ext>
            </a:extLst>
          </p:cNvPr>
          <p:cNvSpPr txBox="1"/>
          <p:nvPr/>
        </p:nvSpPr>
        <p:spPr>
          <a:xfrm>
            <a:off x="9001445" y="437123"/>
            <a:ext cx="336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>
                <a:solidFill>
                  <a:srgbClr val="FF0000"/>
                </a:solidFill>
              </a:rPr>
              <a:t>T2</a:t>
            </a:r>
            <a:endParaRPr kumimoji="1" lang="zh-CN" altLang="en-US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583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6C9506-98A8-1E07-AAD8-7D3A8E4E9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3.</a:t>
            </a:r>
            <a:r>
              <a:rPr kumimoji="1" lang="zh-CN" altLang="en-US"/>
              <a:t> </a:t>
            </a:r>
            <a:r>
              <a:rPr kumimoji="1" lang="en-US" altLang="zh-CN"/>
              <a:t>Evaluation</a:t>
            </a:r>
            <a:r>
              <a:rPr kumimoji="1" lang="zh-CN" altLang="en-US"/>
              <a:t> </a:t>
            </a:r>
            <a:r>
              <a:rPr kumimoji="1" lang="en-US" altLang="zh-CN"/>
              <a:t>Algorithms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16E318-6C3D-C4D8-0658-39936C2E4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3.3</a:t>
            </a:r>
            <a:r>
              <a:rPr kumimoji="1" lang="zh-CN" altLang="en-US"/>
              <a:t> </a:t>
            </a:r>
            <a:r>
              <a:rPr kumimoji="1" lang="en-US" altLang="zh-CN"/>
              <a:t>Define</a:t>
            </a:r>
            <a:r>
              <a:rPr kumimoji="1" lang="zh-CN" altLang="en-US"/>
              <a:t> </a:t>
            </a:r>
            <a:r>
              <a:rPr kumimoji="1" lang="en-US" altLang="zh-CN" i="1"/>
              <a:t>numeric_analysis()</a:t>
            </a:r>
            <a:r>
              <a:rPr kumimoji="1" lang="zh-CN" altLang="en-US"/>
              <a:t> </a:t>
            </a:r>
            <a:r>
              <a:rPr kumimoji="1" lang="en-US" altLang="zh-CN"/>
              <a:t>function.</a:t>
            </a:r>
          </a:p>
          <a:p>
            <a:r>
              <a:rPr kumimoji="1" lang="en-US" altLang="zh-CN"/>
              <a:t>Analyse</a:t>
            </a:r>
            <a:r>
              <a:rPr kumimoji="1" lang="zh-CN" altLang="en-US"/>
              <a:t> </a:t>
            </a:r>
            <a:r>
              <a:rPr kumimoji="1" lang="en-US" altLang="zh-CN"/>
              <a:t>using</a:t>
            </a:r>
            <a:r>
              <a:rPr kumimoji="1" lang="zh-CN" altLang="en-US"/>
              <a:t> </a:t>
            </a:r>
            <a:r>
              <a:rPr kumimoji="1" lang="en-US" altLang="zh-CN"/>
              <a:t>numeric</a:t>
            </a:r>
            <a:r>
              <a:rPr kumimoji="1" lang="zh-CN" altLang="en-US"/>
              <a:t> </a:t>
            </a:r>
            <a:r>
              <a:rPr kumimoji="1" lang="en-US" altLang="zh-CN"/>
              <a:t>conditions.</a:t>
            </a:r>
          </a:p>
          <a:p>
            <a:r>
              <a:rPr kumimoji="1" lang="en-US" altLang="zh-CN"/>
              <a:t>Seperate</a:t>
            </a:r>
            <a:r>
              <a:rPr kumimoji="1" lang="zh-CN" altLang="en-US"/>
              <a:t> </a:t>
            </a:r>
            <a:r>
              <a:rPr kumimoji="1" lang="en-US" altLang="zh-CN"/>
              <a:t>numeric</a:t>
            </a:r>
            <a:r>
              <a:rPr kumimoji="1" lang="zh-CN" altLang="en-US"/>
              <a:t> </a:t>
            </a:r>
            <a:r>
              <a:rPr kumimoji="1" lang="en-US" altLang="zh-CN"/>
              <a:t>conditions</a:t>
            </a:r>
            <a:r>
              <a:rPr kumimoji="1" lang="zh-CN" altLang="en-US"/>
              <a:t> </a:t>
            </a:r>
            <a:r>
              <a:rPr kumimoji="1" lang="en-US" altLang="zh-CN"/>
              <a:t>into</a:t>
            </a:r>
            <a:r>
              <a:rPr kumimoji="1" lang="zh-CN" altLang="en-US"/>
              <a:t> </a:t>
            </a:r>
            <a:r>
              <a:rPr kumimoji="1" lang="en-US" altLang="zh-CN"/>
              <a:t>three</a:t>
            </a:r>
            <a:r>
              <a:rPr kumimoji="1" lang="zh-CN" altLang="en-US"/>
              <a:t> </a:t>
            </a:r>
            <a:r>
              <a:rPr kumimoji="1" lang="en-US" altLang="zh-CN"/>
              <a:t>nodes</a:t>
            </a:r>
            <a:r>
              <a:rPr kumimoji="1" lang="zh-CN" altLang="en-US"/>
              <a:t> </a:t>
            </a:r>
            <a:r>
              <a:rPr kumimoji="1" lang="en-US" altLang="zh-CN"/>
              <a:t>using</a:t>
            </a:r>
            <a:r>
              <a:rPr kumimoji="1" lang="zh-CN" altLang="en-US"/>
              <a:t> </a:t>
            </a:r>
            <a:r>
              <a:rPr kumimoji="1" lang="en-US" altLang="zh-CN"/>
              <a:t>two</a:t>
            </a:r>
            <a:r>
              <a:rPr kumimoji="1" lang="zh-CN" altLang="en-US"/>
              <a:t> </a:t>
            </a:r>
            <a:r>
              <a:rPr kumimoji="1" lang="en-US" altLang="zh-CN"/>
              <a:t>thresholds</a:t>
            </a:r>
            <a:r>
              <a:rPr kumimoji="1" lang="zh-CN" altLang="en-US"/>
              <a:t> </a:t>
            </a:r>
            <a:r>
              <a:rPr kumimoji="1" lang="en-US" altLang="zh-CN"/>
              <a:t>T1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T2:</a:t>
            </a:r>
          </a:p>
          <a:p>
            <a:pPr lvl="1"/>
            <a:r>
              <a:rPr kumimoji="1" lang="en-US" altLang="zh-CN"/>
              <a:t>Small:</a:t>
            </a:r>
            <a:r>
              <a:rPr kumimoji="1" lang="zh-CN" altLang="en-US"/>
              <a:t> </a:t>
            </a:r>
            <a:r>
              <a:rPr kumimoji="1" lang="en-US" altLang="zh-CN"/>
              <a:t>value</a:t>
            </a:r>
            <a:r>
              <a:rPr kumimoji="1" lang="zh-CN" altLang="en-US"/>
              <a:t> </a:t>
            </a:r>
            <a:r>
              <a:rPr kumimoji="1" lang="en-US" altLang="zh-CN"/>
              <a:t>&lt;</a:t>
            </a:r>
            <a:r>
              <a:rPr kumimoji="1" lang="zh-CN" altLang="en-US"/>
              <a:t> </a:t>
            </a:r>
            <a:r>
              <a:rPr kumimoji="1" lang="en-US" altLang="zh-CN"/>
              <a:t>T1;</a:t>
            </a:r>
          </a:p>
          <a:p>
            <a:pPr lvl="1"/>
            <a:r>
              <a:rPr kumimoji="1" lang="en-US" altLang="zh-CN"/>
              <a:t>Medium:</a:t>
            </a:r>
            <a:r>
              <a:rPr kumimoji="1" lang="zh-CN" altLang="en-US"/>
              <a:t> </a:t>
            </a:r>
            <a:r>
              <a:rPr kumimoji="1" lang="en-US" altLang="zh-CN"/>
              <a:t>value</a:t>
            </a:r>
            <a:r>
              <a:rPr kumimoji="1" lang="zh-CN" altLang="en-US"/>
              <a:t> </a:t>
            </a:r>
            <a:r>
              <a:rPr kumimoji="1" lang="en-US" altLang="zh-CN"/>
              <a:t>between</a:t>
            </a:r>
            <a:r>
              <a:rPr kumimoji="1" lang="zh-CN" altLang="en-US"/>
              <a:t> </a:t>
            </a:r>
            <a:r>
              <a:rPr kumimoji="1" lang="en-US" altLang="zh-CN"/>
              <a:t>T1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T2;</a:t>
            </a:r>
          </a:p>
          <a:p>
            <a:pPr lvl="1"/>
            <a:r>
              <a:rPr kumimoji="1" lang="en-US" altLang="zh-CN"/>
              <a:t>Large:</a:t>
            </a:r>
            <a:r>
              <a:rPr kumimoji="1" lang="zh-CN" altLang="en-US"/>
              <a:t> </a:t>
            </a:r>
            <a:r>
              <a:rPr kumimoji="1" lang="en-US" altLang="zh-CN"/>
              <a:t>value</a:t>
            </a:r>
            <a:r>
              <a:rPr kumimoji="1" lang="zh-CN" altLang="en-US"/>
              <a:t> 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/>
              <a:t>T2.</a:t>
            </a:r>
          </a:p>
          <a:p>
            <a:r>
              <a:rPr kumimoji="1" lang="en-US" altLang="zh-CN"/>
              <a:t>Use</a:t>
            </a:r>
            <a:r>
              <a:rPr kumimoji="1" lang="zh-CN" altLang="en-US"/>
              <a:t> </a:t>
            </a:r>
            <a:r>
              <a:rPr kumimoji="1" lang="en-US" altLang="zh-CN"/>
              <a:t>normal</a:t>
            </a:r>
            <a:r>
              <a:rPr kumimoji="1" lang="zh-CN" altLang="en-US"/>
              <a:t> </a:t>
            </a:r>
            <a:r>
              <a:rPr kumimoji="1" lang="en-US" altLang="zh-CN"/>
              <a:t>distribution</a:t>
            </a:r>
            <a:r>
              <a:rPr kumimoji="1" lang="zh-CN" altLang="en-US"/>
              <a:t> </a:t>
            </a:r>
            <a:r>
              <a:rPr kumimoji="1" lang="en-US" altLang="zh-CN"/>
              <a:t>(Central</a:t>
            </a:r>
            <a:r>
              <a:rPr kumimoji="1" lang="zh-CN" altLang="en-US"/>
              <a:t> </a:t>
            </a:r>
            <a:r>
              <a:rPr kumimoji="1" lang="en-US" altLang="zh-CN"/>
              <a:t>Limit</a:t>
            </a:r>
            <a:r>
              <a:rPr kumimoji="1" lang="zh-CN" altLang="en-US"/>
              <a:t> </a:t>
            </a:r>
            <a:r>
              <a:rPr kumimoji="1" lang="en-US" altLang="zh-CN"/>
              <a:t>Theorem).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645EAED-748F-4951-43BF-D78FC6194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923538"/>
              </p:ext>
            </p:extLst>
          </p:nvPr>
        </p:nvGraphicFramePr>
        <p:xfrm>
          <a:off x="5220182" y="414221"/>
          <a:ext cx="6880378" cy="2775095"/>
        </p:xfrm>
        <a:graphic>
          <a:graphicData uri="http://schemas.openxmlformats.org/drawingml/2006/table">
            <a:tbl>
              <a:tblPr firstRow="1" firstCol="1" bandRow="1"/>
              <a:tblGrid>
                <a:gridCol w="6880378">
                  <a:extLst>
                    <a:ext uri="{9D8B030D-6E8A-4147-A177-3AD203B41FA5}">
                      <a16:colId xmlns:a16="http://schemas.microsoft.com/office/drawing/2014/main" val="1603044771"/>
                    </a:ext>
                  </a:extLst>
                </a:gridCol>
              </a:tblGrid>
              <a:tr h="184295">
                <a:tc>
                  <a:txBody>
                    <a:bodyPr/>
                    <a:lstStyle/>
                    <a:p>
                      <a:r>
                        <a:rPr lang="zh-CN" alt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__</a:t>
                      </a:r>
                      <a:r>
                        <a:rPr lang="en-US" alt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classify</a:t>
                      </a:r>
                      <a:r>
                        <a:rPr lang="zh-CN" alt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_movies__.py</a:t>
                      </a:r>
                      <a:endParaRPr lang="zh-CN" altLang="zh-CN" sz="10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681293"/>
                  </a:ext>
                </a:extLst>
              </a:tr>
              <a:tr h="773609">
                <a:tc>
                  <a:txBody>
                    <a:bodyPr/>
                    <a:lstStyle/>
                    <a:p>
                      <a: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# Categorize into 3 conditions: small, medium, and large</a:t>
                      </a:r>
                      <a:b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id_cond_small = []          </a:t>
                      </a:r>
                      <a: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# condition small</a:t>
                      </a:r>
                      <a:b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id_cond_medium = []         </a:t>
                      </a:r>
                      <a: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# condition medium</a:t>
                      </a:r>
                      <a:b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id_cond_large = []          </a:t>
                      </a:r>
                      <a: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# condition large</a:t>
                      </a:r>
                      <a:b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b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altLang="zh-CN" sz="10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for </a:t>
                      </a: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index, row </a:t>
                      </a:r>
                      <a:r>
                        <a:rPr lang="en-CN" altLang="zh-CN" sz="10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in </a:t>
                      </a:r>
                      <a:r>
                        <a:rPr lang="en-CN" altLang="zh-CN" sz="1000">
                          <a:solidFill>
                            <a:srgbClr val="8888C6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(condition):</a:t>
                      </a:r>
                      <a:b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CN" altLang="zh-CN" sz="10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if </a:t>
                      </a: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row &lt; left_thresh:</a:t>
                      </a:r>
                      <a:b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        id_cond_small.append(index)</a:t>
                      </a:r>
                      <a:b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CN" altLang="zh-CN" sz="10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elif </a:t>
                      </a: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row &gt; right_thresh:</a:t>
                      </a:r>
                      <a:b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        id_cond_large.append(index)</a:t>
                      </a:r>
                      <a:b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CN" altLang="zh-CN" sz="10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else</a:t>
                      </a: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:</a:t>
                      </a:r>
                      <a:b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        id_cond_medium.append(index)</a:t>
                      </a:r>
                      <a:b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b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# Negative and positive part of each conditions</a:t>
                      </a:r>
                      <a:b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[s_neg, s_pos] = count_within_condition(id_cond_small, target)</a:t>
                      </a:r>
                      <a:b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[m_neg, m_pos] = count_within_condition(id_cond_medium, target)</a:t>
                      </a:r>
                      <a:b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[l_neg, l_pos] = count_within_condition(id_cond_large, target)</a:t>
                      </a:r>
                      <a:endParaRPr lang="zh-CN" altLang="zh-CN" sz="1000" kern="1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75343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CCEF71C5-2A0C-4430-994C-5E63020F66CA}"/>
              </a:ext>
            </a:extLst>
          </p:cNvPr>
          <p:cNvSpPr txBox="1"/>
          <p:nvPr/>
        </p:nvSpPr>
        <p:spPr>
          <a:xfrm>
            <a:off x="5220182" y="44889"/>
            <a:ext cx="2702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Split</a:t>
            </a:r>
            <a:r>
              <a:rPr kumimoji="1" lang="zh-CN" altLang="en-US"/>
              <a:t> </a:t>
            </a:r>
            <a:r>
              <a:rPr kumimoji="1" lang="en-US" altLang="zh-CN"/>
              <a:t>condition</a:t>
            </a:r>
            <a:r>
              <a:rPr kumimoji="1" lang="zh-CN" altLang="en-US"/>
              <a:t> </a:t>
            </a:r>
            <a:r>
              <a:rPr kumimoji="1" lang="en-US" altLang="zh-CN"/>
              <a:t>into</a:t>
            </a:r>
            <a:r>
              <a:rPr kumimoji="1" lang="zh-CN" altLang="en-US"/>
              <a:t> </a:t>
            </a:r>
            <a:r>
              <a:rPr kumimoji="1" lang="en-US" altLang="zh-CN"/>
              <a:t>3</a:t>
            </a:r>
            <a:r>
              <a:rPr kumimoji="1" lang="zh-CN" altLang="en-US"/>
              <a:t> </a:t>
            </a:r>
            <a:r>
              <a:rPr kumimoji="1" lang="en-US" altLang="zh-CN"/>
              <a:t>nodes: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0357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6C9506-98A8-1E07-AAD8-7D3A8E4E9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3.</a:t>
            </a:r>
            <a:r>
              <a:rPr kumimoji="1" lang="zh-CN" altLang="en-US"/>
              <a:t> </a:t>
            </a:r>
            <a:r>
              <a:rPr kumimoji="1" lang="en-US" altLang="zh-CN"/>
              <a:t>Evaluation</a:t>
            </a:r>
            <a:r>
              <a:rPr kumimoji="1" lang="zh-CN" altLang="en-US"/>
              <a:t> </a:t>
            </a:r>
            <a:r>
              <a:rPr kumimoji="1" lang="en-US" altLang="zh-CN"/>
              <a:t>Algorithms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16E318-6C3D-C4D8-0658-39936C2E4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3.3</a:t>
            </a:r>
            <a:r>
              <a:rPr kumimoji="1" lang="zh-CN" altLang="en-US"/>
              <a:t> </a:t>
            </a:r>
            <a:r>
              <a:rPr kumimoji="1" lang="en-US" altLang="zh-CN"/>
              <a:t>Define</a:t>
            </a:r>
            <a:r>
              <a:rPr kumimoji="1" lang="zh-CN" altLang="en-US"/>
              <a:t> </a:t>
            </a:r>
            <a:r>
              <a:rPr kumimoji="1" lang="en-US" altLang="zh-CN" i="1"/>
              <a:t>numeric_analysis()</a:t>
            </a:r>
            <a:r>
              <a:rPr kumimoji="1" lang="zh-CN" altLang="en-US"/>
              <a:t> </a:t>
            </a:r>
            <a:r>
              <a:rPr kumimoji="1" lang="en-US" altLang="zh-CN"/>
              <a:t>function.</a:t>
            </a:r>
          </a:p>
          <a:p>
            <a:r>
              <a:rPr kumimoji="1" lang="en-US" altLang="zh-CN"/>
              <a:t>Analyse</a:t>
            </a:r>
            <a:r>
              <a:rPr kumimoji="1" lang="zh-CN" altLang="en-US"/>
              <a:t> </a:t>
            </a:r>
            <a:r>
              <a:rPr kumimoji="1" lang="en-US" altLang="zh-CN"/>
              <a:t>using</a:t>
            </a:r>
            <a:r>
              <a:rPr kumimoji="1" lang="zh-CN" altLang="en-US"/>
              <a:t> </a:t>
            </a:r>
            <a:r>
              <a:rPr kumimoji="1" lang="en-US" altLang="zh-CN"/>
              <a:t>numeric</a:t>
            </a:r>
            <a:r>
              <a:rPr kumimoji="1" lang="zh-CN" altLang="en-US"/>
              <a:t> </a:t>
            </a:r>
            <a:r>
              <a:rPr kumimoji="1" lang="en-US" altLang="zh-CN"/>
              <a:t>conditions.</a:t>
            </a:r>
          </a:p>
          <a:p>
            <a:r>
              <a:rPr kumimoji="1" lang="en-US" altLang="zh-CN"/>
              <a:t>Seperate</a:t>
            </a:r>
            <a:r>
              <a:rPr kumimoji="1" lang="zh-CN" altLang="en-US"/>
              <a:t> </a:t>
            </a:r>
            <a:r>
              <a:rPr kumimoji="1" lang="en-US" altLang="zh-CN"/>
              <a:t>numeric</a:t>
            </a:r>
            <a:r>
              <a:rPr kumimoji="1" lang="zh-CN" altLang="en-US"/>
              <a:t> </a:t>
            </a:r>
            <a:r>
              <a:rPr kumimoji="1" lang="en-US" altLang="zh-CN"/>
              <a:t>conditions</a:t>
            </a:r>
            <a:r>
              <a:rPr kumimoji="1" lang="zh-CN" altLang="en-US"/>
              <a:t> </a:t>
            </a:r>
            <a:r>
              <a:rPr kumimoji="1" lang="en-US" altLang="zh-CN"/>
              <a:t>into</a:t>
            </a:r>
            <a:r>
              <a:rPr kumimoji="1" lang="zh-CN" altLang="en-US"/>
              <a:t> </a:t>
            </a:r>
            <a:r>
              <a:rPr kumimoji="1" lang="en-US" altLang="zh-CN"/>
              <a:t>three</a:t>
            </a:r>
            <a:r>
              <a:rPr kumimoji="1" lang="zh-CN" altLang="en-US"/>
              <a:t> </a:t>
            </a:r>
            <a:r>
              <a:rPr kumimoji="1" lang="en-US" altLang="zh-CN"/>
              <a:t>nodes</a:t>
            </a:r>
            <a:r>
              <a:rPr kumimoji="1" lang="zh-CN" altLang="en-US"/>
              <a:t> </a:t>
            </a:r>
            <a:r>
              <a:rPr kumimoji="1" lang="en-US" altLang="zh-CN"/>
              <a:t>using</a:t>
            </a:r>
            <a:r>
              <a:rPr kumimoji="1" lang="zh-CN" altLang="en-US"/>
              <a:t> </a:t>
            </a:r>
            <a:r>
              <a:rPr kumimoji="1" lang="en-US" altLang="zh-CN"/>
              <a:t>two</a:t>
            </a:r>
            <a:r>
              <a:rPr kumimoji="1" lang="zh-CN" altLang="en-US"/>
              <a:t> </a:t>
            </a:r>
            <a:r>
              <a:rPr kumimoji="1" lang="en-US" altLang="zh-CN"/>
              <a:t>thresholds</a:t>
            </a:r>
            <a:r>
              <a:rPr kumimoji="1" lang="zh-CN" altLang="en-US"/>
              <a:t> </a:t>
            </a:r>
            <a:r>
              <a:rPr kumimoji="1" lang="en-US" altLang="zh-CN"/>
              <a:t>T1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T2:</a:t>
            </a:r>
          </a:p>
          <a:p>
            <a:pPr lvl="1"/>
            <a:r>
              <a:rPr kumimoji="1" lang="en-US" altLang="zh-CN"/>
              <a:t>Small:</a:t>
            </a:r>
            <a:r>
              <a:rPr kumimoji="1" lang="zh-CN" altLang="en-US"/>
              <a:t> </a:t>
            </a:r>
            <a:r>
              <a:rPr kumimoji="1" lang="en-US" altLang="zh-CN"/>
              <a:t>value</a:t>
            </a:r>
            <a:r>
              <a:rPr kumimoji="1" lang="zh-CN" altLang="en-US"/>
              <a:t> </a:t>
            </a:r>
            <a:r>
              <a:rPr kumimoji="1" lang="en-US" altLang="zh-CN"/>
              <a:t>&lt;</a:t>
            </a:r>
            <a:r>
              <a:rPr kumimoji="1" lang="zh-CN" altLang="en-US"/>
              <a:t> </a:t>
            </a:r>
            <a:r>
              <a:rPr kumimoji="1" lang="en-US" altLang="zh-CN"/>
              <a:t>T1;</a:t>
            </a:r>
          </a:p>
          <a:p>
            <a:pPr lvl="1"/>
            <a:r>
              <a:rPr kumimoji="1" lang="en-US" altLang="zh-CN"/>
              <a:t>Medium:</a:t>
            </a:r>
            <a:r>
              <a:rPr kumimoji="1" lang="zh-CN" altLang="en-US"/>
              <a:t> </a:t>
            </a:r>
            <a:r>
              <a:rPr kumimoji="1" lang="en-US" altLang="zh-CN"/>
              <a:t>value</a:t>
            </a:r>
            <a:r>
              <a:rPr kumimoji="1" lang="zh-CN" altLang="en-US"/>
              <a:t> </a:t>
            </a:r>
            <a:r>
              <a:rPr kumimoji="1" lang="en-US" altLang="zh-CN"/>
              <a:t>between</a:t>
            </a:r>
            <a:r>
              <a:rPr kumimoji="1" lang="zh-CN" altLang="en-US"/>
              <a:t> </a:t>
            </a:r>
            <a:r>
              <a:rPr kumimoji="1" lang="en-US" altLang="zh-CN"/>
              <a:t>T1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T2;</a:t>
            </a:r>
          </a:p>
          <a:p>
            <a:pPr lvl="1"/>
            <a:r>
              <a:rPr kumimoji="1" lang="en-US" altLang="zh-CN"/>
              <a:t>Large:</a:t>
            </a:r>
            <a:r>
              <a:rPr kumimoji="1" lang="zh-CN" altLang="en-US"/>
              <a:t> </a:t>
            </a:r>
            <a:r>
              <a:rPr kumimoji="1" lang="en-US" altLang="zh-CN"/>
              <a:t>value</a:t>
            </a:r>
            <a:r>
              <a:rPr kumimoji="1" lang="zh-CN" altLang="en-US"/>
              <a:t> 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/>
              <a:t>T2.</a:t>
            </a:r>
          </a:p>
          <a:p>
            <a:r>
              <a:rPr kumimoji="1" lang="en-US" altLang="zh-CN"/>
              <a:t>Use</a:t>
            </a:r>
            <a:r>
              <a:rPr kumimoji="1" lang="zh-CN" altLang="en-US"/>
              <a:t> </a:t>
            </a:r>
            <a:r>
              <a:rPr kumimoji="1" lang="en-US" altLang="zh-CN"/>
              <a:t>normal</a:t>
            </a:r>
            <a:r>
              <a:rPr kumimoji="1" lang="zh-CN" altLang="en-US"/>
              <a:t> </a:t>
            </a:r>
            <a:r>
              <a:rPr kumimoji="1" lang="en-US" altLang="zh-CN"/>
              <a:t>distribution</a:t>
            </a:r>
            <a:r>
              <a:rPr kumimoji="1" lang="zh-CN" altLang="en-US"/>
              <a:t> </a:t>
            </a:r>
            <a:r>
              <a:rPr kumimoji="1" lang="en-US" altLang="zh-CN"/>
              <a:t>(Central</a:t>
            </a:r>
            <a:r>
              <a:rPr kumimoji="1" lang="zh-CN" altLang="en-US"/>
              <a:t> </a:t>
            </a:r>
            <a:r>
              <a:rPr kumimoji="1" lang="en-US" altLang="zh-CN"/>
              <a:t>Limit</a:t>
            </a:r>
            <a:r>
              <a:rPr kumimoji="1" lang="zh-CN" altLang="en-US"/>
              <a:t> </a:t>
            </a:r>
            <a:r>
              <a:rPr kumimoji="1" lang="en-US" altLang="zh-CN"/>
              <a:t>Theorem).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F4E663-D06A-8523-EAD4-A3B9C237ED68}"/>
              </a:ext>
            </a:extLst>
          </p:cNvPr>
          <p:cNvSpPr txBox="1"/>
          <p:nvPr/>
        </p:nvSpPr>
        <p:spPr>
          <a:xfrm>
            <a:off x="5220182" y="0"/>
            <a:ext cx="681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Comput</a:t>
            </a:r>
            <a:r>
              <a:rPr kumimoji="1" lang="zh-CN" altLang="en-US"/>
              <a:t> </a:t>
            </a:r>
            <a:r>
              <a:rPr kumimoji="1" lang="en-US" altLang="zh-CN"/>
              <a:t>entropy</a:t>
            </a:r>
            <a:r>
              <a:rPr kumimoji="1" lang="zh-CN" altLang="en-US"/>
              <a:t> </a:t>
            </a:r>
            <a:r>
              <a:rPr kumimoji="1" lang="en-US" altLang="zh-CN"/>
              <a:t>and</a:t>
            </a:r>
            <a:r>
              <a:rPr kumimoji="1" lang="zh-CN" altLang="en-US"/>
              <a:t> </a:t>
            </a:r>
            <a:r>
              <a:rPr kumimoji="1" lang="en-US" altLang="zh-CN"/>
              <a:t>info</a:t>
            </a:r>
            <a:r>
              <a:rPr kumimoji="1" lang="zh-CN" altLang="en-US"/>
              <a:t> </a:t>
            </a:r>
            <a:r>
              <a:rPr kumimoji="1" lang="en-US" altLang="zh-CN"/>
              <a:t>gain:</a:t>
            </a:r>
            <a:endParaRPr kumimoji="1" lang="zh-CN" altLang="en-US"/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00BA8AEC-137E-375E-4CB2-FC851E10D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607982"/>
              </p:ext>
            </p:extLst>
          </p:nvPr>
        </p:nvGraphicFramePr>
        <p:xfrm>
          <a:off x="5220182" y="338853"/>
          <a:ext cx="6880378" cy="4320048"/>
        </p:xfrm>
        <a:graphic>
          <a:graphicData uri="http://schemas.openxmlformats.org/drawingml/2006/table">
            <a:tbl>
              <a:tblPr firstRow="1" firstCol="1" bandRow="1"/>
              <a:tblGrid>
                <a:gridCol w="6880378">
                  <a:extLst>
                    <a:ext uri="{9D8B030D-6E8A-4147-A177-3AD203B41FA5}">
                      <a16:colId xmlns:a16="http://schemas.microsoft.com/office/drawing/2014/main" val="1603044771"/>
                    </a:ext>
                  </a:extLst>
                </a:gridCol>
              </a:tblGrid>
              <a:tr h="205248">
                <a:tc>
                  <a:txBody>
                    <a:bodyPr/>
                    <a:lstStyle/>
                    <a:p>
                      <a:r>
                        <a:rPr lang="zh-CN" alt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__</a:t>
                      </a:r>
                      <a:r>
                        <a:rPr lang="en-US" alt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classify</a:t>
                      </a:r>
                      <a:r>
                        <a:rPr lang="zh-CN" alt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_movies__.py</a:t>
                      </a:r>
                      <a:endParaRPr lang="zh-CN" altLang="zh-CN" sz="10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681293"/>
                  </a:ext>
                </a:extLst>
              </a:tr>
              <a:tr h="2916461">
                <a:tc>
                  <a:txBody>
                    <a:bodyPr/>
                    <a:lstStyle/>
                    <a:p>
                      <a:br>
                        <a:rPr lang="en-CN" altLang="zh-CN" sz="10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# Parent entropy</a:t>
                      </a:r>
                      <a:b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num_total = num_targ_neg + num_targ_pos</a:t>
                      </a:r>
                      <a:b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e_parent = get_entropy(num_targ_neg, num_targ_pos)</a:t>
                      </a:r>
                      <a:b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b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# Child entropy</a:t>
                      </a:r>
                      <a:b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# Number of instances in each condition</a:t>
                      </a:r>
                      <a:b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num_cond_small = </a:t>
                      </a:r>
                      <a:r>
                        <a:rPr lang="en-CN" altLang="zh-CN" sz="1000">
                          <a:solidFill>
                            <a:srgbClr val="8888C6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(id_cond_small)</a:t>
                      </a:r>
                      <a:b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num_cond_medium = </a:t>
                      </a:r>
                      <a:r>
                        <a:rPr lang="en-CN" altLang="zh-CN" sz="1000">
                          <a:solidFill>
                            <a:srgbClr val="8888C6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(id_cond_medium)</a:t>
                      </a:r>
                      <a:b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num_cond_large = </a:t>
                      </a:r>
                      <a:r>
                        <a:rPr lang="en-CN" altLang="zh-CN" sz="1000">
                          <a:solidFill>
                            <a:srgbClr val="8888C6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(id_cond_large)</a:t>
                      </a:r>
                      <a:b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b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# Weights of each condition</a:t>
                      </a:r>
                      <a:b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cond_small_ratio = num_cond_small / num_total </a:t>
                      </a:r>
                      <a:r>
                        <a:rPr lang="en-CN" altLang="zh-CN" sz="10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if </a:t>
                      </a: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num_total != </a:t>
                      </a:r>
                      <a:r>
                        <a:rPr lang="en-CN" altLang="zh-CN" sz="10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0 </a:t>
                      </a:r>
                      <a:r>
                        <a:rPr lang="en-CN" altLang="zh-CN" sz="10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else </a:t>
                      </a:r>
                      <a:r>
                        <a:rPr lang="en-CN" altLang="zh-CN" sz="10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0</a:t>
                      </a:r>
                      <a:br>
                        <a:rPr lang="en-CN" altLang="zh-CN" sz="10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cond_medium_ratio = num_cond_medium / num_total </a:t>
                      </a:r>
                      <a:r>
                        <a:rPr lang="en-CN" altLang="zh-CN" sz="10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if </a:t>
                      </a: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num_total != </a:t>
                      </a:r>
                      <a:r>
                        <a:rPr lang="en-CN" altLang="zh-CN" sz="10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0 </a:t>
                      </a:r>
                      <a:r>
                        <a:rPr lang="en-CN" altLang="zh-CN" sz="10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else </a:t>
                      </a:r>
                      <a:r>
                        <a:rPr lang="en-CN" altLang="zh-CN" sz="10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0</a:t>
                      </a:r>
                      <a:br>
                        <a:rPr lang="en-CN" altLang="zh-CN" sz="10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cond_large_ratio = num_cond_large / num_total </a:t>
                      </a:r>
                      <a:r>
                        <a:rPr lang="en-CN" altLang="zh-CN" sz="10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if </a:t>
                      </a: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num_total != </a:t>
                      </a:r>
                      <a:r>
                        <a:rPr lang="en-CN" altLang="zh-CN" sz="10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0 </a:t>
                      </a:r>
                      <a:r>
                        <a:rPr lang="en-CN" altLang="zh-CN" sz="100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else </a:t>
                      </a:r>
                      <a:r>
                        <a:rPr lang="en-CN" altLang="zh-CN" sz="10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0</a:t>
                      </a:r>
                      <a:br>
                        <a:rPr lang="en-CN" altLang="zh-CN" sz="10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br>
                        <a:rPr lang="en-CN" altLang="zh-CN" sz="10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# Entropy of each condition</a:t>
                      </a:r>
                      <a:b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e_small = get_entropy(s_neg, s_pos)</a:t>
                      </a:r>
                      <a:b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e_medium = get_entropy(m_neg, m_pos)</a:t>
                      </a:r>
                      <a:b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e_large = get_entropy(l_neg, l_pos)</a:t>
                      </a:r>
                      <a:b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b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# Information gain</a:t>
                      </a:r>
                      <a:b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info_gain = e_parent - (</a:t>
                      </a:r>
                      <a:b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        cond_small_ratio * e_small +</a:t>
                      </a:r>
                      <a:b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        cond_medium_ratio * e_medium +</a:t>
                      </a:r>
                      <a:b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        cond_large_ratio * e_large</a:t>
                      </a:r>
                      <a:b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</a:br>
                      <a:r>
                        <a:rPr lang="en-CN" altLang="zh-CN" sz="10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DengXian" panose="02010600030101010101" pitchFamily="2" charset="-122"/>
                          <a:cs typeface="Courier New" panose="02070309020205020404" pitchFamily="49" charset="0"/>
                        </a:rPr>
                        <a:t>    )</a:t>
                      </a:r>
                      <a:r>
                        <a:rPr lang="en-CN" altLang="zh-CN" sz="100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endParaRPr lang="zh-CN" altLang="zh-CN" sz="1000" kern="1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753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1394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8573B-EAA7-3DCD-FCEB-4B6837C9E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B55711-6E3A-7205-A3F3-D7B95F430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121F4A2-A00E-7C33-C8B9-7D83C4459CB5}"/>
              </a:ext>
            </a:extLst>
          </p:cNvPr>
          <p:cNvGrpSpPr/>
          <p:nvPr/>
        </p:nvGrpSpPr>
        <p:grpSpPr>
          <a:xfrm>
            <a:off x="5293626" y="355064"/>
            <a:ext cx="6866057" cy="2807779"/>
            <a:chOff x="5293626" y="355064"/>
            <a:chExt cx="6866057" cy="280777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78B9142-55E9-B4B7-D6ED-C9F358A0C601}"/>
                </a:ext>
              </a:extLst>
            </p:cNvPr>
            <p:cNvGrpSpPr/>
            <p:nvPr/>
          </p:nvGrpSpPr>
          <p:grpSpPr>
            <a:xfrm>
              <a:off x="5293626" y="2084832"/>
              <a:ext cx="3311994" cy="1078011"/>
              <a:chOff x="5293626" y="2084832"/>
              <a:chExt cx="3311994" cy="1078011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ACE9B15-9DF3-C2FE-FB48-8408E1E02C42}"/>
                  </a:ext>
                </a:extLst>
              </p:cNvPr>
              <p:cNvSpPr txBox="1"/>
              <p:nvPr/>
            </p:nvSpPr>
            <p:spPr>
              <a:xfrm>
                <a:off x="7412665" y="2701178"/>
                <a:ext cx="11929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/>
                  <a:t>critics_sentiment</a:t>
                </a:r>
                <a:r>
                  <a:rPr kumimoji="1" lang="zh-CN" altLang="en-US" sz="1200"/>
                  <a:t> </a:t>
                </a:r>
                <a:endParaRPr kumimoji="1" lang="en-US" altLang="zh-CN" sz="1200"/>
              </a:p>
              <a:p>
                <a:r>
                  <a:rPr kumimoji="1" lang="en-US" altLang="zh-CN" sz="1200"/>
                  <a:t>=</a:t>
                </a:r>
                <a:r>
                  <a:rPr kumimoji="1" lang="zh-CN" altLang="en-US" sz="1200"/>
                  <a:t> </a:t>
                </a:r>
                <a:r>
                  <a:rPr kumimoji="1" lang="en-US" altLang="zh-CN" sz="1200"/>
                  <a:t>positive</a:t>
                </a:r>
              </a:p>
            </p:txBody>
          </p:sp>
          <p:cxnSp>
            <p:nvCxnSpPr>
              <p:cNvPr id="21" name="直线连接符 20">
                <a:extLst>
                  <a:ext uri="{FF2B5EF4-FFF2-40B4-BE49-F238E27FC236}">
                    <a16:creationId xmlns:a16="http://schemas.microsoft.com/office/drawing/2014/main" id="{4D060886-6D07-725A-C244-94201FCBB441}"/>
                  </a:ext>
                </a:extLst>
              </p:cNvPr>
              <p:cNvCxnSpPr>
                <a:cxnSpLocks/>
                <a:stCxn id="7" idx="4"/>
                <a:endCxn id="23" idx="0"/>
              </p:cNvCxnSpPr>
              <p:nvPr/>
            </p:nvCxnSpPr>
            <p:spPr>
              <a:xfrm flipH="1">
                <a:off x="5890104" y="2084832"/>
                <a:ext cx="1071868" cy="612444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线连接符 21">
                <a:extLst>
                  <a:ext uri="{FF2B5EF4-FFF2-40B4-BE49-F238E27FC236}">
                    <a16:creationId xmlns:a16="http://schemas.microsoft.com/office/drawing/2014/main" id="{B12FAB9A-0FDC-6143-CDC7-A31A3144834E}"/>
                  </a:ext>
                </a:extLst>
              </p:cNvPr>
              <p:cNvCxnSpPr>
                <a:cxnSpLocks/>
                <a:stCxn id="7" idx="4"/>
                <a:endCxn id="20" idx="0"/>
              </p:cNvCxnSpPr>
              <p:nvPr/>
            </p:nvCxnSpPr>
            <p:spPr>
              <a:xfrm>
                <a:off x="6961972" y="2084832"/>
                <a:ext cx="1047171" cy="616346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ABEC709-67C1-7D00-3374-B688C1596729}"/>
                  </a:ext>
                </a:extLst>
              </p:cNvPr>
              <p:cNvSpPr txBox="1"/>
              <p:nvPr/>
            </p:nvSpPr>
            <p:spPr>
              <a:xfrm>
                <a:off x="5293626" y="2697276"/>
                <a:ext cx="11929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/>
                  <a:t>critics_sentiment</a:t>
                </a:r>
                <a:r>
                  <a:rPr kumimoji="1" lang="zh-CN" altLang="en-US" sz="1200"/>
                  <a:t> </a:t>
                </a:r>
                <a:endParaRPr kumimoji="1" lang="en-US" altLang="zh-CN" sz="1200"/>
              </a:p>
              <a:p>
                <a:r>
                  <a:rPr kumimoji="1" lang="en-US" altLang="zh-CN" sz="1200"/>
                  <a:t>=</a:t>
                </a:r>
                <a:r>
                  <a:rPr kumimoji="1" lang="zh-CN" altLang="en-US" sz="1200"/>
                  <a:t> </a:t>
                </a:r>
                <a:r>
                  <a:rPr kumimoji="1" lang="en-US" altLang="zh-CN" sz="1200"/>
                  <a:t>negative</a:t>
                </a: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181662B-3942-C699-4032-ADCB83C610BF}"/>
                  </a:ext>
                </a:extLst>
              </p:cNvPr>
              <p:cNvSpPr txBox="1"/>
              <p:nvPr/>
            </p:nvSpPr>
            <p:spPr>
              <a:xfrm>
                <a:off x="5890103" y="2206388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10</a:t>
                </a:r>
                <a:endParaRPr kumimoji="1" lang="zh-CN" altLang="en-US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C920DD7-B1FA-DE31-4AC3-CD14932F54B3}"/>
                  </a:ext>
                </a:extLst>
              </p:cNvPr>
              <p:cNvSpPr txBox="1"/>
              <p:nvPr/>
            </p:nvSpPr>
            <p:spPr>
              <a:xfrm>
                <a:off x="7660937" y="2209197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9</a:t>
                </a:r>
                <a:endParaRPr kumimoji="1" lang="zh-CN" altLang="en-US"/>
              </a:p>
            </p:txBody>
          </p:sp>
        </p:grp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0C4B4BA-4783-75D7-6DF9-87E6829D43E4}"/>
                </a:ext>
              </a:extLst>
            </p:cNvPr>
            <p:cNvSpPr/>
            <p:nvPr/>
          </p:nvSpPr>
          <p:spPr>
            <a:xfrm>
              <a:off x="7766317" y="355064"/>
              <a:ext cx="1826759" cy="7498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>
                  <a:solidFill>
                    <a:schemeClr val="tx1"/>
                  </a:solidFill>
                </a:rPr>
                <a:t>All</a:t>
              </a:r>
              <a:r>
                <a:rPr kumimoji="1" lang="zh-CN" altLang="en-US">
                  <a:solidFill>
                    <a:schemeClr val="tx1"/>
                  </a:solidFill>
                </a:rPr>
                <a:t> </a:t>
              </a:r>
              <a:r>
                <a:rPr kumimoji="1" lang="en-US" altLang="zh-CN">
                  <a:solidFill>
                    <a:schemeClr val="tx1"/>
                  </a:solidFill>
                </a:rPr>
                <a:t>Instances</a:t>
              </a:r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02D2CE6-782D-C974-D9F1-88EFB7C6FCB4}"/>
                </a:ext>
              </a:extLst>
            </p:cNvPr>
            <p:cNvSpPr/>
            <p:nvPr/>
          </p:nvSpPr>
          <p:spPr>
            <a:xfrm>
              <a:off x="5578691" y="1565895"/>
              <a:ext cx="2766562" cy="5189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>
                  <a:solidFill>
                    <a:schemeClr val="tx1"/>
                  </a:solidFill>
                </a:rPr>
                <a:t>audience_sentiment</a:t>
              </a:r>
              <a:r>
                <a:rPr kumimoji="1" lang="zh-CN" altLang="en-US" sz="1400">
                  <a:solidFill>
                    <a:schemeClr val="tx1"/>
                  </a:solidFill>
                </a:rPr>
                <a:t> </a:t>
              </a:r>
              <a:r>
                <a:rPr kumimoji="1" lang="en-US" altLang="zh-CN" sz="1400">
                  <a:solidFill>
                    <a:schemeClr val="tx1"/>
                  </a:solidFill>
                </a:rPr>
                <a:t>=</a:t>
              </a:r>
              <a:r>
                <a:rPr kumimoji="1" lang="zh-CN" altLang="en-US" sz="1400">
                  <a:solidFill>
                    <a:schemeClr val="tx1"/>
                  </a:solidFill>
                </a:rPr>
                <a:t> </a:t>
              </a:r>
              <a:r>
                <a:rPr kumimoji="1" lang="en-US" altLang="zh-CN" sz="1400">
                  <a:solidFill>
                    <a:schemeClr val="tx1"/>
                  </a:solidFill>
                </a:rPr>
                <a:t>0</a:t>
              </a:r>
              <a:endParaRPr kumimoji="1"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AEB984D-1D65-921C-70F7-03D6EAB8454E}"/>
                </a:ext>
              </a:extLst>
            </p:cNvPr>
            <p:cNvSpPr/>
            <p:nvPr/>
          </p:nvSpPr>
          <p:spPr>
            <a:xfrm>
              <a:off x="9081011" y="1565895"/>
              <a:ext cx="2766562" cy="5189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>
                  <a:solidFill>
                    <a:schemeClr val="tx1"/>
                  </a:solidFill>
                </a:rPr>
                <a:t>audience_sentiment</a:t>
              </a:r>
              <a:r>
                <a:rPr kumimoji="1" lang="zh-CN" altLang="en-US" sz="1400">
                  <a:solidFill>
                    <a:schemeClr val="tx1"/>
                  </a:solidFill>
                </a:rPr>
                <a:t> </a:t>
              </a:r>
              <a:r>
                <a:rPr kumimoji="1" lang="en-US" altLang="zh-CN" sz="1400">
                  <a:solidFill>
                    <a:schemeClr val="tx1"/>
                  </a:solidFill>
                </a:rPr>
                <a:t>=</a:t>
              </a:r>
              <a:r>
                <a:rPr kumimoji="1" lang="zh-CN" altLang="en-US" sz="1400">
                  <a:solidFill>
                    <a:schemeClr val="tx1"/>
                  </a:solidFill>
                </a:rPr>
                <a:t> </a:t>
              </a:r>
              <a:r>
                <a:rPr kumimoji="1" lang="en-US" altLang="zh-CN" sz="1400">
                  <a:solidFill>
                    <a:schemeClr val="tx1"/>
                  </a:solidFill>
                </a:rPr>
                <a:t>1</a:t>
              </a:r>
              <a:endParaRPr kumimoji="1" lang="zh-CN" alt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06C1B24C-B5D3-1151-B37B-66D2CB378EB4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6961972" y="995065"/>
              <a:ext cx="1071868" cy="57083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E0C460D-6F5B-3932-4671-DDAA709DEB64}"/>
                </a:ext>
              </a:extLst>
            </p:cNvPr>
            <p:cNvCxnSpPr>
              <a:cxnSpLocks/>
              <a:stCxn id="6" idx="5"/>
              <a:endCxn id="8" idx="0"/>
            </p:cNvCxnSpPr>
            <p:nvPr/>
          </p:nvCxnSpPr>
          <p:spPr>
            <a:xfrm>
              <a:off x="9325553" y="995065"/>
              <a:ext cx="1138739" cy="57083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C0D7A9B-37F5-751E-E480-E1DA512B5D4E}"/>
                </a:ext>
              </a:extLst>
            </p:cNvPr>
            <p:cNvSpPr txBox="1"/>
            <p:nvPr/>
          </p:nvSpPr>
          <p:spPr>
            <a:xfrm>
              <a:off x="10065746" y="1046958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98</a:t>
              </a:r>
              <a:endParaRPr kumimoji="1"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369E4EA-EAD4-F71D-22E6-26D99052052C}"/>
                </a:ext>
              </a:extLst>
            </p:cNvPr>
            <p:cNvSpPr txBox="1"/>
            <p:nvPr/>
          </p:nvSpPr>
          <p:spPr>
            <a:xfrm>
              <a:off x="7005572" y="995065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19</a:t>
              </a:r>
              <a:endParaRPr kumimoji="1" lang="zh-CN" altLang="en-US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3FB2DE0-1D63-645B-0308-73F269257A01}"/>
                </a:ext>
              </a:extLst>
            </p:cNvPr>
            <p:cNvGrpSpPr/>
            <p:nvPr/>
          </p:nvGrpSpPr>
          <p:grpSpPr>
            <a:xfrm>
              <a:off x="8847689" y="2084832"/>
              <a:ext cx="3311994" cy="1078011"/>
              <a:chOff x="5293626" y="2084832"/>
              <a:chExt cx="3311994" cy="1078011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FC5F62F-A1EB-3116-3B0D-58451F91BD7A}"/>
                  </a:ext>
                </a:extLst>
              </p:cNvPr>
              <p:cNvSpPr txBox="1"/>
              <p:nvPr/>
            </p:nvSpPr>
            <p:spPr>
              <a:xfrm>
                <a:off x="7412665" y="2701178"/>
                <a:ext cx="11929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/>
                  <a:t>critics_sentiment</a:t>
                </a:r>
                <a:r>
                  <a:rPr kumimoji="1" lang="zh-CN" altLang="en-US" sz="1200"/>
                  <a:t> </a:t>
                </a:r>
                <a:endParaRPr kumimoji="1" lang="en-US" altLang="zh-CN" sz="1200"/>
              </a:p>
              <a:p>
                <a:r>
                  <a:rPr kumimoji="1" lang="en-US" altLang="zh-CN" sz="1200"/>
                  <a:t>=</a:t>
                </a:r>
                <a:r>
                  <a:rPr kumimoji="1" lang="zh-CN" altLang="en-US" sz="1200"/>
                  <a:t> </a:t>
                </a:r>
                <a:r>
                  <a:rPr kumimoji="1" lang="en-US" altLang="zh-CN" sz="1200"/>
                  <a:t>positive</a:t>
                </a:r>
              </a:p>
            </p:txBody>
          </p:sp>
          <p:cxnSp>
            <p:nvCxnSpPr>
              <p:cNvPr id="15" name="直线连接符 14">
                <a:extLst>
                  <a:ext uri="{FF2B5EF4-FFF2-40B4-BE49-F238E27FC236}">
                    <a16:creationId xmlns:a16="http://schemas.microsoft.com/office/drawing/2014/main" id="{78B118FD-978D-5683-6320-636EF55DD9E6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>
              <a:xfrm flipH="1">
                <a:off x="5890104" y="2084832"/>
                <a:ext cx="1071868" cy="612444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15">
                <a:extLst>
                  <a:ext uri="{FF2B5EF4-FFF2-40B4-BE49-F238E27FC236}">
                    <a16:creationId xmlns:a16="http://schemas.microsoft.com/office/drawing/2014/main" id="{998E190A-9604-4A00-042C-77DD27239466}"/>
                  </a:ext>
                </a:extLst>
              </p:cNvPr>
              <p:cNvCxnSpPr>
                <a:cxnSpLocks/>
                <a:endCxn id="14" idx="0"/>
              </p:cNvCxnSpPr>
              <p:nvPr/>
            </p:nvCxnSpPr>
            <p:spPr>
              <a:xfrm>
                <a:off x="6961972" y="2084832"/>
                <a:ext cx="1047171" cy="616346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3B6F571-BD8D-DCBB-68EA-934B19D3DB0A}"/>
                  </a:ext>
                </a:extLst>
              </p:cNvPr>
              <p:cNvSpPr txBox="1"/>
              <p:nvPr/>
            </p:nvSpPr>
            <p:spPr>
              <a:xfrm>
                <a:off x="5293626" y="2697276"/>
                <a:ext cx="11929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/>
                  <a:t>critics_sentiment</a:t>
                </a:r>
                <a:r>
                  <a:rPr kumimoji="1" lang="zh-CN" altLang="en-US" sz="1200"/>
                  <a:t> </a:t>
                </a:r>
                <a:endParaRPr kumimoji="1" lang="en-US" altLang="zh-CN" sz="1200"/>
              </a:p>
              <a:p>
                <a:r>
                  <a:rPr kumimoji="1" lang="en-US" altLang="zh-CN" sz="1200"/>
                  <a:t>=</a:t>
                </a:r>
                <a:r>
                  <a:rPr kumimoji="1" lang="zh-CN" altLang="en-US" sz="1200"/>
                  <a:t> </a:t>
                </a:r>
                <a:r>
                  <a:rPr kumimoji="1" lang="en-US" altLang="zh-CN" sz="1200"/>
                  <a:t>negative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A9A415A-E155-747C-7E86-317855E13612}"/>
                  </a:ext>
                </a:extLst>
              </p:cNvPr>
              <p:cNvSpPr txBox="1"/>
              <p:nvPr/>
            </p:nvSpPr>
            <p:spPr>
              <a:xfrm>
                <a:off x="5890103" y="2206388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47</a:t>
                </a:r>
                <a:endParaRPr kumimoji="1" lang="zh-CN" altLang="en-US"/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04D9E87-F3F7-EF86-EB75-621C1DF334A1}"/>
                  </a:ext>
                </a:extLst>
              </p:cNvPr>
              <p:cNvSpPr txBox="1"/>
              <p:nvPr/>
            </p:nvSpPr>
            <p:spPr>
              <a:xfrm>
                <a:off x="7660937" y="2209197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51</a:t>
                </a:r>
                <a:endParaRPr kumimoji="1"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7839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0C711-A3A0-BF75-9C89-C17B97D64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Introduction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CA0293-466E-B79C-3E13-0E9949E5B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1700"/>
              <a:t>Rotten Tomatoes is a review-aggregation website for film and television in the U.S. </a:t>
            </a:r>
          </a:p>
          <a:p>
            <a:r>
              <a:rPr lang="en-US" altLang="zh-CN" sz="1700"/>
              <a:t>It</a:t>
            </a:r>
            <a:r>
              <a:rPr lang="zh-CN" altLang="en-US" sz="1700"/>
              <a:t> </a:t>
            </a:r>
            <a:r>
              <a:rPr lang="en-US" altLang="zh-CN" sz="1700"/>
              <a:t>has its own ranking system of movies, with three tiers: Certified Fresh, Fresh, and Rotten.</a:t>
            </a:r>
          </a:p>
          <a:p>
            <a:r>
              <a:rPr lang="en-US" altLang="zh-CN" sz="1700"/>
              <a:t>The project is going to evaluate on the classification among the fundamental scores of each movie, that are:</a:t>
            </a:r>
          </a:p>
          <a:p>
            <a:pPr lvl="1"/>
            <a:r>
              <a:rPr lang="en-US" altLang="zh-CN" sz="1700"/>
              <a:t>Audience Sentiment (Binary, negative or positive)</a:t>
            </a:r>
          </a:p>
          <a:p>
            <a:pPr lvl="1"/>
            <a:r>
              <a:rPr lang="en-US" altLang="zh-CN" sz="1700"/>
              <a:t>Audience Score (Numeric, 0 to 100)</a:t>
            </a:r>
          </a:p>
          <a:p>
            <a:pPr lvl="1"/>
            <a:r>
              <a:rPr lang="en-US" altLang="zh-CN" sz="1700"/>
              <a:t>Critics Sentiment (Binary, negative or positive)</a:t>
            </a:r>
          </a:p>
          <a:p>
            <a:pPr lvl="1"/>
            <a:r>
              <a:rPr lang="en-US" altLang="zh-CN" sz="1700"/>
              <a:t>Critics Score (Numeric, 0 to 100)</a:t>
            </a:r>
          </a:p>
          <a:p>
            <a:r>
              <a:rPr lang="en-US" altLang="zh-CN" sz="1700"/>
              <a:t>The</a:t>
            </a:r>
            <a:r>
              <a:rPr lang="zh-CN" altLang="en-US" sz="1700"/>
              <a:t> </a:t>
            </a:r>
            <a:r>
              <a:rPr lang="en-US" altLang="zh-CN" sz="1700"/>
              <a:t>target</a:t>
            </a:r>
            <a:r>
              <a:rPr lang="zh-CN" altLang="en-US" sz="1700"/>
              <a:t> </a:t>
            </a:r>
            <a:r>
              <a:rPr lang="en-US" altLang="zh-CN" sz="1700"/>
              <a:t>of</a:t>
            </a:r>
            <a:r>
              <a:rPr lang="zh-CN" altLang="en-US" sz="1700"/>
              <a:t> </a:t>
            </a:r>
            <a:r>
              <a:rPr lang="en-US" altLang="zh-CN" sz="1700"/>
              <a:t>our</a:t>
            </a:r>
            <a:r>
              <a:rPr lang="zh-CN" altLang="en-US" sz="1700"/>
              <a:t> </a:t>
            </a:r>
            <a:r>
              <a:rPr lang="en-US" altLang="zh-CN" sz="1700"/>
              <a:t>classification</a:t>
            </a:r>
            <a:r>
              <a:rPr lang="zh-CN" altLang="en-US" sz="1700"/>
              <a:t> </a:t>
            </a:r>
            <a:r>
              <a:rPr lang="en-US" altLang="zh-CN" sz="1700"/>
              <a:t>is Critic Score.</a:t>
            </a:r>
          </a:p>
          <a:p>
            <a:endParaRPr lang="en-US" altLang="zh-CN" sz="1700"/>
          </a:p>
          <a:p>
            <a:endParaRPr kumimoji="1" lang="zh-CN" altLang="en-US"/>
          </a:p>
        </p:txBody>
      </p:sp>
      <p:pic>
        <p:nvPicPr>
          <p:cNvPr id="4" name="图片 3" descr="图形用户界面, 网站&#10;&#10;描述已自动生成">
            <a:extLst>
              <a:ext uri="{FF2B5EF4-FFF2-40B4-BE49-F238E27FC236}">
                <a16:creationId xmlns:a16="http://schemas.microsoft.com/office/drawing/2014/main" id="{881FD5DE-68DB-A9E2-CB47-37EA5F5A7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028" y="1335024"/>
            <a:ext cx="6020375" cy="4831351"/>
          </a:xfrm>
          <a:prstGeom prst="rect">
            <a:avLst/>
          </a:prstGeom>
        </p:spPr>
      </p:pic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D049D19C-8CDE-5C61-F7D5-B33B8CAF7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470" y="433199"/>
            <a:ext cx="1957492" cy="55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4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1C1571-49CC-46F5-54EC-A2F8DD9A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Project</a:t>
            </a:r>
            <a:r>
              <a:rPr kumimoji="1" lang="zh-CN" altLang="en-US"/>
              <a:t> </a:t>
            </a:r>
            <a:r>
              <a:rPr kumimoji="1" lang="en-US" altLang="zh-CN"/>
              <a:t>Process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A9C9AD-4F20-BEF9-6715-1FBBBD074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Crawler</a:t>
            </a:r>
          </a:p>
          <a:p>
            <a:pPr lvl="1"/>
            <a:r>
              <a:rPr lang="en-US" altLang="zh-CN" dirty="0"/>
              <a:t>We implemented a crawler to crawl information from the rotten tomatoes’ website;</a:t>
            </a:r>
          </a:p>
          <a:p>
            <a:pPr lvl="1"/>
            <a:r>
              <a:rPr lang="en-US" altLang="zh-CN" dirty="0"/>
              <a:t>The crawler crawls the top 100 + movies;</a:t>
            </a:r>
          </a:p>
          <a:p>
            <a:r>
              <a:rPr lang="en-US" altLang="zh-CN" dirty="0"/>
              <a:t>Evaluation</a:t>
            </a:r>
          </a:p>
          <a:p>
            <a:pPr lvl="1"/>
            <a:r>
              <a:rPr lang="en-US" altLang="zh-CN" dirty="0"/>
              <a:t>We develop the evaluation algorithm using python;</a:t>
            </a:r>
          </a:p>
          <a:p>
            <a:pPr lvl="1"/>
            <a:r>
              <a:rPr lang="en-US" altLang="zh-CN" dirty="0"/>
              <a:t>Uses entropy &amp; information gain as the measurement of purity;</a:t>
            </a:r>
          </a:p>
          <a:p>
            <a:r>
              <a:rPr lang="en-US" altLang="zh-CN" dirty="0"/>
              <a:t>Conclusion</a:t>
            </a:r>
          </a:p>
          <a:p>
            <a:pPr lvl="1"/>
            <a:r>
              <a:rPr lang="en-US" altLang="zh-CN" dirty="0"/>
              <a:t>We then derives a sequence of dividing conditions based on its purity;</a:t>
            </a:r>
          </a:p>
          <a:p>
            <a:pPr lvl="1"/>
            <a:r>
              <a:rPr lang="en-US" altLang="zh-CN" dirty="0"/>
              <a:t>We may get extra information.</a:t>
            </a:r>
            <a:endParaRPr lang="zh-CN" altLang="en-US" dirty="0"/>
          </a:p>
          <a:p>
            <a:endParaRPr kumimoji="1"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CFCE60F-4939-780B-EE08-C5ABD0264475}"/>
              </a:ext>
            </a:extLst>
          </p:cNvPr>
          <p:cNvGrpSpPr/>
          <p:nvPr/>
        </p:nvGrpSpPr>
        <p:grpSpPr>
          <a:xfrm>
            <a:off x="8079970" y="1002722"/>
            <a:ext cx="1321724" cy="4852555"/>
            <a:chOff x="7988530" y="670421"/>
            <a:chExt cx="1321724" cy="4852555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C2338F13-E330-7DEB-E2AF-79D80F12EB0E}"/>
                </a:ext>
              </a:extLst>
            </p:cNvPr>
            <p:cNvSpPr/>
            <p:nvPr/>
          </p:nvSpPr>
          <p:spPr>
            <a:xfrm>
              <a:off x="7988531" y="1335024"/>
              <a:ext cx="1321723" cy="65670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>
                  <a:solidFill>
                    <a:schemeClr val="tx1"/>
                  </a:solidFill>
                </a:rPr>
                <a:t>Crawler</a:t>
              </a:r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C15F0932-1BB3-1406-8B0C-A48189A601C6}"/>
                </a:ext>
              </a:extLst>
            </p:cNvPr>
            <p:cNvSpPr/>
            <p:nvPr/>
          </p:nvSpPr>
          <p:spPr>
            <a:xfrm>
              <a:off x="7988530" y="3100647"/>
              <a:ext cx="1321723" cy="65670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>
                  <a:solidFill>
                    <a:schemeClr val="tx1"/>
                  </a:solidFill>
                </a:rPr>
                <a:t>Evaluation</a:t>
              </a:r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9590BC15-A65A-BF6E-C72B-C06AE18AA59D}"/>
                </a:ext>
              </a:extLst>
            </p:cNvPr>
            <p:cNvSpPr/>
            <p:nvPr/>
          </p:nvSpPr>
          <p:spPr>
            <a:xfrm>
              <a:off x="7988530" y="4866270"/>
              <a:ext cx="1321723" cy="65670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>
                  <a:solidFill>
                    <a:schemeClr val="tx1"/>
                  </a:solidFill>
                </a:rPr>
                <a:t>Conclusion</a:t>
              </a:r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0D9CE45-F1E6-3A26-4A04-1D40D7CC31D1}"/>
                </a:ext>
              </a:extLst>
            </p:cNvPr>
            <p:cNvSpPr/>
            <p:nvPr/>
          </p:nvSpPr>
          <p:spPr>
            <a:xfrm>
              <a:off x="8154782" y="2379102"/>
              <a:ext cx="989215" cy="33417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>
                  <a:solidFill>
                    <a:schemeClr val="tx1"/>
                  </a:solidFill>
                </a:rPr>
                <a:t>Html</a:t>
              </a:r>
              <a:r>
                <a:rPr kumimoji="1" lang="zh-CN" altLang="en-US" sz="1400">
                  <a:solidFill>
                    <a:schemeClr val="tx1"/>
                  </a:solidFill>
                </a:rPr>
                <a:t> </a:t>
              </a:r>
              <a:r>
                <a:rPr kumimoji="1" lang="en-US" altLang="zh-CN" sz="1400">
                  <a:solidFill>
                    <a:schemeClr val="tx1"/>
                  </a:solidFill>
                </a:rPr>
                <a:t>String</a:t>
              </a:r>
              <a:endParaRPr kumimoji="1"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8F8D32B-DEE9-4063-3A43-4A15C42ADBDE}"/>
                </a:ext>
              </a:extLst>
            </p:cNvPr>
            <p:cNvSpPr/>
            <p:nvPr/>
          </p:nvSpPr>
          <p:spPr>
            <a:xfrm>
              <a:off x="8030090" y="4084043"/>
              <a:ext cx="1238597" cy="4580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>
                  <a:solidFill>
                    <a:schemeClr val="tx1"/>
                  </a:solidFill>
                </a:rPr>
                <a:t>Information</a:t>
              </a:r>
              <a:r>
                <a:rPr kumimoji="1" lang="zh-CN" altLang="en-US" sz="1400">
                  <a:solidFill>
                    <a:schemeClr val="tx1"/>
                  </a:solidFill>
                </a:rPr>
                <a:t> </a:t>
              </a:r>
              <a:r>
                <a:rPr kumimoji="1" lang="en-US" altLang="zh-CN" sz="1400">
                  <a:solidFill>
                    <a:schemeClr val="tx1"/>
                  </a:solidFill>
                </a:rPr>
                <a:t>Gains</a:t>
              </a:r>
              <a:endParaRPr kumimoji="1"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EDBFF32-43DE-1C95-1F00-42F9603F22D9}"/>
                </a:ext>
              </a:extLst>
            </p:cNvPr>
            <p:cNvSpPr/>
            <p:nvPr/>
          </p:nvSpPr>
          <p:spPr>
            <a:xfrm>
              <a:off x="8154782" y="670421"/>
              <a:ext cx="989215" cy="33417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>
                  <a:solidFill>
                    <a:schemeClr val="tx1"/>
                  </a:solidFill>
                </a:rPr>
                <a:t>Web</a:t>
              </a:r>
              <a:endParaRPr kumimoji="1" lang="zh-CN" alt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E499DB2C-B3FB-4527-199F-1C4F75051560}"/>
                </a:ext>
              </a:extLst>
            </p:cNvPr>
            <p:cNvCxnSpPr>
              <a:stCxn id="10" idx="2"/>
              <a:endCxn id="4" idx="0"/>
            </p:cNvCxnSpPr>
            <p:nvPr/>
          </p:nvCxnSpPr>
          <p:spPr>
            <a:xfrm>
              <a:off x="8649390" y="1004593"/>
              <a:ext cx="3" cy="33043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B8A9C3B4-2BCA-0438-E409-8DA708FF0285}"/>
                </a:ext>
              </a:extLst>
            </p:cNvPr>
            <p:cNvCxnSpPr>
              <a:cxnSpLocks/>
              <a:stCxn id="4" idx="2"/>
              <a:endCxn id="8" idx="0"/>
            </p:cNvCxnSpPr>
            <p:nvPr/>
          </p:nvCxnSpPr>
          <p:spPr>
            <a:xfrm flipH="1">
              <a:off x="8649390" y="1991730"/>
              <a:ext cx="3" cy="38737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D3540445-D205-0FF7-E9DC-E62D46165044}"/>
                </a:ext>
              </a:extLst>
            </p:cNvPr>
            <p:cNvCxnSpPr>
              <a:cxnSpLocks/>
              <a:stCxn id="8" idx="2"/>
              <a:endCxn id="5" idx="0"/>
            </p:cNvCxnSpPr>
            <p:nvPr/>
          </p:nvCxnSpPr>
          <p:spPr>
            <a:xfrm>
              <a:off x="8649390" y="2713274"/>
              <a:ext cx="2" cy="38737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39E23A92-2235-7F3B-400C-C9084E2412F5}"/>
                </a:ext>
              </a:extLst>
            </p:cNvPr>
            <p:cNvCxnSpPr>
              <a:cxnSpLocks/>
              <a:stCxn id="5" idx="2"/>
              <a:endCxn id="9" idx="0"/>
            </p:cNvCxnSpPr>
            <p:nvPr/>
          </p:nvCxnSpPr>
          <p:spPr>
            <a:xfrm flipH="1">
              <a:off x="8649389" y="3757353"/>
              <a:ext cx="3" cy="32669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1C15C16E-6BC1-8283-DE37-C7869C445DDC}"/>
                </a:ext>
              </a:extLst>
            </p:cNvPr>
            <p:cNvCxnSpPr>
              <a:cxnSpLocks/>
              <a:stCxn id="9" idx="2"/>
              <a:endCxn id="6" idx="0"/>
            </p:cNvCxnSpPr>
            <p:nvPr/>
          </p:nvCxnSpPr>
          <p:spPr>
            <a:xfrm>
              <a:off x="8649389" y="4542074"/>
              <a:ext cx="3" cy="3241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4483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ABA86-53BF-C947-73A5-6D7C165C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2.</a:t>
            </a:r>
            <a:r>
              <a:rPr kumimoji="1" lang="zh-CN" altLang="en-US"/>
              <a:t> </a:t>
            </a:r>
            <a:r>
              <a:rPr kumimoji="1" lang="en-US" altLang="zh-CN"/>
              <a:t>Crawler</a:t>
            </a:r>
            <a:r>
              <a:rPr kumimoji="1" lang="zh-CN" altLang="en-US"/>
              <a:t> </a:t>
            </a:r>
            <a:r>
              <a:rPr kumimoji="1" lang="en-US" altLang="zh-CN"/>
              <a:t>Part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97905B-6DF5-55F7-0A94-403D81C9E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2.1 Analyze the page structure</a:t>
            </a:r>
          </a:p>
          <a:p>
            <a:pPr lvl="1"/>
            <a:r>
              <a:rPr lang="en-US" altLang="zh-CN" dirty="0"/>
              <a:t>The collection of movie items is represented by a grid</a:t>
            </a:r>
            <a:r>
              <a:rPr lang="zh-CN" altLang="en-US" dirty="0"/>
              <a:t> </a:t>
            </a:r>
            <a:r>
              <a:rPr lang="en-US" altLang="zh-CN" dirty="0"/>
              <a:t>view of &lt;div&gt; container.</a:t>
            </a:r>
          </a:p>
          <a:p>
            <a:pPr lvl="1"/>
            <a:r>
              <a:rPr lang="en-US" altLang="zh-CN" dirty="0"/>
              <a:t>What to do: </a:t>
            </a:r>
          </a:p>
          <a:p>
            <a:pPr lvl="2"/>
            <a:r>
              <a:rPr lang="en-US" altLang="zh-CN" dirty="0"/>
              <a:t>Find all of &lt;div&gt;</a:t>
            </a:r>
            <a:r>
              <a:rPr lang="zh-CN" altLang="en-US" dirty="0"/>
              <a:t> </a:t>
            </a:r>
            <a:r>
              <a:rPr lang="en-US" altLang="zh-CN" dirty="0"/>
              <a:t>whose class is “flex-container”;</a:t>
            </a:r>
          </a:p>
          <a:p>
            <a:pPr lvl="2"/>
            <a:r>
              <a:rPr lang="en-US" altLang="zh-CN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&lt;div&gt;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iterable</a:t>
            </a:r>
            <a:r>
              <a:rPr lang="zh-CN" altLang="en-US" dirty="0"/>
              <a:t> </a:t>
            </a:r>
            <a:r>
              <a:rPr lang="en-US" altLang="zh-CN" dirty="0"/>
              <a:t>list;</a:t>
            </a:r>
          </a:p>
          <a:p>
            <a:pPr lvl="2"/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object,</a:t>
            </a:r>
            <a:r>
              <a:rPr lang="zh-CN" altLang="en-US" dirty="0"/>
              <a:t> </a:t>
            </a:r>
            <a:r>
              <a:rPr lang="en-US" altLang="zh-CN" dirty="0"/>
              <a:t>extract</a:t>
            </a:r>
            <a:r>
              <a:rPr lang="zh-CN" altLang="en-US" dirty="0"/>
              <a:t> </a:t>
            </a:r>
            <a:r>
              <a:rPr lang="en-US" altLang="zh-CN" dirty="0"/>
              <a:t>intended</a:t>
            </a:r>
            <a:r>
              <a:rPr lang="zh-CN" altLang="en-US" dirty="0"/>
              <a:t> </a:t>
            </a:r>
            <a:r>
              <a:rPr lang="en-US" altLang="zh-CN" dirty="0"/>
              <a:t>data;</a:t>
            </a:r>
          </a:p>
          <a:p>
            <a:pPr lvl="2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iteration.</a:t>
            </a:r>
            <a:endParaRPr lang="zh-CN" altLang="en-US" dirty="0"/>
          </a:p>
          <a:p>
            <a:endParaRPr lang="zh-CN" altLang="en-US" dirty="0"/>
          </a:p>
          <a:p>
            <a:endParaRPr kumimoji="1" lang="zh-CN" altLang="en-US"/>
          </a:p>
        </p:txBody>
      </p:sp>
      <p:pic>
        <p:nvPicPr>
          <p:cNvPr id="4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D7E821C-770B-0B69-3D4B-0CC4FC1D9C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5488"/>
            <a:ext cx="5397928" cy="3621024"/>
          </a:xfrm>
          <a:prstGeom prst="rect">
            <a:avLst/>
          </a:prstGeom>
        </p:spPr>
      </p:pic>
      <p:pic>
        <p:nvPicPr>
          <p:cNvPr id="5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010A5FC-8498-B633-5014-CF0708E0E8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8" t="64060" r="69184" b="12211"/>
          <a:stretch/>
        </p:blipFill>
        <p:spPr>
          <a:xfrm>
            <a:off x="7254242" y="4297680"/>
            <a:ext cx="3171574" cy="1883149"/>
          </a:xfrm>
          <a:prstGeom prst="rect">
            <a:avLst/>
          </a:prstGeom>
        </p:spPr>
      </p:pic>
      <p:sp>
        <p:nvSpPr>
          <p:cNvPr id="17" name="右中括号 16">
            <a:extLst>
              <a:ext uri="{FF2B5EF4-FFF2-40B4-BE49-F238E27FC236}">
                <a16:creationId xmlns:a16="http://schemas.microsoft.com/office/drawing/2014/main" id="{84688F33-27A9-C798-4107-4CF43CA5040E}"/>
              </a:ext>
            </a:extLst>
          </p:cNvPr>
          <p:cNvSpPr/>
          <p:nvPr/>
        </p:nvSpPr>
        <p:spPr>
          <a:xfrm rot="5400000">
            <a:off x="8705504" y="958046"/>
            <a:ext cx="116377" cy="3686693"/>
          </a:xfrm>
          <a:prstGeom prst="rightBracket">
            <a:avLst/>
          </a:prstGeom>
          <a:ln w="25400">
            <a:solidFill>
              <a:srgbClr val="FF0000"/>
            </a:solidFill>
          </a:ln>
          <a:effectLst>
            <a:outerShdw blurRad="135615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右中括号 17">
            <a:extLst>
              <a:ext uri="{FF2B5EF4-FFF2-40B4-BE49-F238E27FC236}">
                <a16:creationId xmlns:a16="http://schemas.microsoft.com/office/drawing/2014/main" id="{A02C3FA7-5AFB-31D9-8A47-362198EA0DD4}"/>
              </a:ext>
            </a:extLst>
          </p:cNvPr>
          <p:cNvSpPr/>
          <p:nvPr/>
        </p:nvSpPr>
        <p:spPr>
          <a:xfrm rot="10800000">
            <a:off x="7951816" y="4802996"/>
            <a:ext cx="86591" cy="1377833"/>
          </a:xfrm>
          <a:prstGeom prst="rightBracket">
            <a:avLst/>
          </a:prstGeom>
          <a:ln w="25400">
            <a:solidFill>
              <a:srgbClr val="FF0000"/>
            </a:solidFill>
          </a:ln>
          <a:effectLst>
            <a:outerShdw blurRad="135615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任意形状 18">
            <a:extLst>
              <a:ext uri="{FF2B5EF4-FFF2-40B4-BE49-F238E27FC236}">
                <a16:creationId xmlns:a16="http://schemas.microsoft.com/office/drawing/2014/main" id="{F3A43358-A68F-DAA6-2668-97F3794C8C77}"/>
              </a:ext>
            </a:extLst>
          </p:cNvPr>
          <p:cNvSpPr/>
          <p:nvPr/>
        </p:nvSpPr>
        <p:spPr>
          <a:xfrm>
            <a:off x="6847001" y="2867891"/>
            <a:ext cx="1942508" cy="2635134"/>
          </a:xfrm>
          <a:custGeom>
            <a:avLst/>
            <a:gdLst>
              <a:gd name="connsiteX0" fmla="*/ 1939552 w 1939552"/>
              <a:gd name="connsiteY0" fmla="*/ 0 h 2635134"/>
              <a:gd name="connsiteX1" fmla="*/ 19312 w 1939552"/>
              <a:gd name="connsiteY1" fmla="*/ 1421476 h 2635134"/>
              <a:gd name="connsiteX2" fmla="*/ 1116592 w 1939552"/>
              <a:gd name="connsiteY2" fmla="*/ 2635134 h 2635134"/>
              <a:gd name="connsiteX0" fmla="*/ 1939552 w 1939552"/>
              <a:gd name="connsiteY0" fmla="*/ 0 h 2635134"/>
              <a:gd name="connsiteX1" fmla="*/ 1690170 w 1939552"/>
              <a:gd name="connsiteY1" fmla="*/ 947651 h 2635134"/>
              <a:gd name="connsiteX2" fmla="*/ 19312 w 1939552"/>
              <a:gd name="connsiteY2" fmla="*/ 1421476 h 2635134"/>
              <a:gd name="connsiteX3" fmla="*/ 1116592 w 1939552"/>
              <a:gd name="connsiteY3" fmla="*/ 2635134 h 2635134"/>
              <a:gd name="connsiteX0" fmla="*/ 1939552 w 1942508"/>
              <a:gd name="connsiteY0" fmla="*/ 0 h 2635134"/>
              <a:gd name="connsiteX1" fmla="*/ 1690170 w 1942508"/>
              <a:gd name="connsiteY1" fmla="*/ 947651 h 2635134"/>
              <a:gd name="connsiteX2" fmla="*/ 19312 w 1942508"/>
              <a:gd name="connsiteY2" fmla="*/ 1421476 h 2635134"/>
              <a:gd name="connsiteX3" fmla="*/ 1116592 w 1942508"/>
              <a:gd name="connsiteY3" fmla="*/ 2635134 h 263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2508" h="2635134">
                <a:moveTo>
                  <a:pt x="1939552" y="0"/>
                </a:moveTo>
                <a:cubicBezTo>
                  <a:pt x="1931239" y="196735"/>
                  <a:pt x="2010210" y="710738"/>
                  <a:pt x="1690170" y="947651"/>
                </a:cubicBezTo>
                <a:cubicBezTo>
                  <a:pt x="1370130" y="1184564"/>
                  <a:pt x="15156" y="1062643"/>
                  <a:pt x="19312" y="1421476"/>
                </a:cubicBezTo>
                <a:cubicBezTo>
                  <a:pt x="-117848" y="1860665"/>
                  <a:pt x="499372" y="2247899"/>
                  <a:pt x="1116592" y="263513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7180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195418-5CB0-EB2D-DCDD-8EC8AEEB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Crawler Part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56E341-D7DE-D3E1-FE3C-2F0F4CA26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2.1.1 Movie Title and Stream Time</a:t>
            </a:r>
          </a:p>
          <a:p>
            <a:pPr lvl="1"/>
            <a:r>
              <a:rPr lang="en-US" altLang="zh-CN" dirty="0"/>
              <a:t>Movie Title </a:t>
            </a:r>
          </a:p>
          <a:p>
            <a:pPr lvl="2"/>
            <a:r>
              <a:rPr lang="en-US" altLang="zh-CN" dirty="0"/>
              <a:t>Stored</a:t>
            </a:r>
            <a:r>
              <a:rPr lang="zh-CN" altLang="en-US" dirty="0"/>
              <a:t> </a:t>
            </a:r>
            <a:r>
              <a:rPr lang="en-US" altLang="zh-CN" dirty="0"/>
              <a:t>in the &lt;span&gt; tag with class “p-small”. </a:t>
            </a:r>
          </a:p>
          <a:p>
            <a:pPr lvl="2"/>
            <a:r>
              <a:rPr lang="en-US" altLang="zh-CN" dirty="0"/>
              <a:t>Since &lt;span&gt; was under the &lt;div&gt; movie item, we easily extract it by </a:t>
            </a:r>
            <a:r>
              <a:rPr lang="en-US" altLang="zh-CN" dirty="0" err="1"/>
              <a:t>xpath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Problems:</a:t>
            </a:r>
          </a:p>
          <a:p>
            <a:pPr lvl="2"/>
            <a:r>
              <a:rPr lang="en-US" altLang="zh-CN" dirty="0"/>
              <a:t>The title we obtain in fact has some spaces and enters, so we eliminate them using regular expression.</a:t>
            </a:r>
          </a:p>
          <a:p>
            <a:pPr lvl="2"/>
            <a:r>
              <a:rPr lang="en-US" altLang="zh-CN" dirty="0"/>
              <a:t>Meanwhile, we get some false elements. Hence, we filter out those elements whose title is none type.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E91FCA1-C109-4575-BB7E-32228B01B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509" y="585216"/>
            <a:ext cx="6898667" cy="1327404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63A4308-8A18-D90C-E628-FBC95A1A0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249210"/>
              </p:ext>
            </p:extLst>
          </p:nvPr>
        </p:nvGraphicFramePr>
        <p:xfrm>
          <a:off x="5239509" y="3717562"/>
          <a:ext cx="6880378" cy="1027620"/>
        </p:xfrm>
        <a:graphic>
          <a:graphicData uri="http://schemas.openxmlformats.org/drawingml/2006/table">
            <a:tbl>
              <a:tblPr firstRow="1" firstCol="1" bandRow="1"/>
              <a:tblGrid>
                <a:gridCol w="6880378">
                  <a:extLst>
                    <a:ext uri="{9D8B030D-6E8A-4147-A177-3AD203B41FA5}">
                      <a16:colId xmlns:a16="http://schemas.microsoft.com/office/drawing/2014/main" val="1603044771"/>
                    </a:ext>
                  </a:extLst>
                </a:gridCol>
              </a:tblGrid>
              <a:tr h="189420">
                <a:tc>
                  <a:txBody>
                    <a:bodyPr/>
                    <a:lstStyle/>
                    <a:p>
                      <a:r>
                        <a:rPr 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__get_movies__.py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681293"/>
                  </a:ext>
                </a:extLst>
              </a:tr>
              <a:tr h="773609">
                <a:tc>
                  <a:txBody>
                    <a:bodyPr/>
                    <a:lstStyle/>
                    <a:p>
                      <a:r>
                        <a:rPr lang="zh-CN" sz="1100" kern="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movie_title = score_container.xpath(</a:t>
                      </a:r>
                      <a:r>
                        <a:rPr lang="zh-CN" sz="1100" kern="100" dirty="0">
                          <a:solidFill>
                            <a:srgbClr val="6AAB7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".//span[@class='p--small']/text()"</a:t>
                      </a:r>
                      <a:r>
                        <a:rPr lang="zh-CN" sz="1100" kern="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).get()</a:t>
                      </a:r>
                      <a:br>
                        <a:rPr lang="zh-CN" sz="1100" kern="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CN" sz="1100" kern="100" dirty="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Guardian method. Don't get useless message</a:t>
                      </a:r>
                      <a:br>
                        <a:rPr lang="zh-CN" sz="1100" kern="100" dirty="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CN" sz="1100" kern="100" dirty="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 </a:t>
                      </a:r>
                      <a:r>
                        <a:rPr lang="zh-CN" sz="1100" kern="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movie_title </a:t>
                      </a:r>
                      <a:r>
                        <a:rPr lang="zh-CN" sz="1100" kern="100" dirty="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 None</a:t>
                      </a:r>
                      <a:r>
                        <a:rPr lang="zh-CN" sz="1100" kern="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br>
                        <a:rPr lang="zh-CN" sz="1100" kern="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CN" sz="1100" kern="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zh-CN" sz="1100" kern="100" dirty="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continue</a:t>
                      </a:r>
                      <a:br>
                        <a:rPr lang="zh-CN" sz="1100" kern="100" dirty="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zh-CN" sz="1100" kern="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movie_title = re.sub(</a:t>
                      </a:r>
                      <a:r>
                        <a:rPr lang="zh-CN" sz="1100" kern="100" dirty="0">
                          <a:solidFill>
                            <a:srgbClr val="6AAB7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r"\n|\s"</a:t>
                      </a:r>
                      <a:r>
                        <a:rPr lang="zh-CN" sz="1100" kern="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zh-CN" sz="1100" kern="100" dirty="0">
                          <a:solidFill>
                            <a:srgbClr val="6AAB7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""</a:t>
                      </a:r>
                      <a:r>
                        <a:rPr lang="zh-CN" sz="1100" kern="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movie_title) </a:t>
                      </a:r>
                      <a:endParaRPr lang="zh-CN" sz="1600" kern="1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753431"/>
                  </a:ext>
                </a:extLst>
              </a:tr>
            </a:tbl>
          </a:graphicData>
        </a:graphic>
      </p:graphicFrame>
      <p:pic>
        <p:nvPicPr>
          <p:cNvPr id="4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A13FD00-6FD9-3272-C5FD-73A890D700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0" t="73019" r="35670" b="9759"/>
          <a:stretch/>
        </p:blipFill>
        <p:spPr>
          <a:xfrm>
            <a:off x="5403098" y="2286000"/>
            <a:ext cx="6571488" cy="37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85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195418-5CB0-EB2D-DCDD-8EC8AEEB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Crawler Part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56E341-D7DE-D3E1-FE3C-2F0F4CA26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2.1.1 Movie Title and Stream Time</a:t>
            </a:r>
          </a:p>
          <a:p>
            <a:pPr lvl="1"/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</a:p>
          <a:p>
            <a:pPr lvl="2"/>
            <a:r>
              <a:rPr lang="en-US" altLang="zh-CN" dirty="0"/>
              <a:t>Stored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&lt;span&gt;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“smaller”</a:t>
            </a:r>
          </a:p>
          <a:p>
            <a:pPr lvl="1"/>
            <a:r>
              <a:rPr lang="en-US" altLang="zh-CN" dirty="0"/>
              <a:t>Problems:</a:t>
            </a:r>
          </a:p>
          <a:p>
            <a:pPr lvl="2"/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don’t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“Streaming”</a:t>
            </a:r>
            <a:r>
              <a:rPr lang="zh-CN" altLang="en-US" dirty="0"/>
              <a:t> </a:t>
            </a:r>
            <a:r>
              <a:rPr lang="en-US" altLang="zh-CN" dirty="0"/>
              <a:t>string,</a:t>
            </a:r>
            <a:r>
              <a:rPr lang="zh-CN" altLang="en-US" dirty="0"/>
              <a:t> </a:t>
            </a:r>
            <a:r>
              <a:rPr lang="en-US" altLang="zh-CN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regular</a:t>
            </a:r>
            <a:r>
              <a:rPr lang="zh-CN" altLang="en-US" dirty="0"/>
              <a:t> </a:t>
            </a:r>
            <a:r>
              <a:rPr lang="en-US" altLang="zh-CN" dirty="0"/>
              <a:t>expression.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E91FCA1-C109-4575-BB7E-32228B01B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509" y="585216"/>
            <a:ext cx="6898667" cy="1327404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63A4308-8A18-D90C-E628-FBC95A1A0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757320"/>
              </p:ext>
            </p:extLst>
          </p:nvPr>
        </p:nvGraphicFramePr>
        <p:xfrm>
          <a:off x="5239509" y="3717562"/>
          <a:ext cx="6880378" cy="1090658"/>
        </p:xfrm>
        <a:graphic>
          <a:graphicData uri="http://schemas.openxmlformats.org/drawingml/2006/table">
            <a:tbl>
              <a:tblPr firstRow="1" firstCol="1" bandRow="1"/>
              <a:tblGrid>
                <a:gridCol w="6880378">
                  <a:extLst>
                    <a:ext uri="{9D8B030D-6E8A-4147-A177-3AD203B41FA5}">
                      <a16:colId xmlns:a16="http://schemas.microsoft.com/office/drawing/2014/main" val="1603044771"/>
                    </a:ext>
                  </a:extLst>
                </a:gridCol>
              </a:tblGrid>
              <a:tr h="317049">
                <a:tc>
                  <a:txBody>
                    <a:bodyPr/>
                    <a:lstStyle/>
                    <a:p>
                      <a:r>
                        <a:rPr 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__get_movies__.py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681293"/>
                  </a:ext>
                </a:extLst>
              </a:tr>
              <a:tr h="773609"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Stream time</a:t>
                      </a:r>
                      <a:br>
                        <a:rPr lang="en-US" altLang="zh-CN" sz="110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stream_time = score_container.xpath(</a:t>
                      </a:r>
                      <a:r>
                        <a:rPr lang="en-US" altLang="zh-CN" sz="1100">
                          <a:solidFill>
                            <a:srgbClr val="6AAB7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".//span[@class='smaller']/text()"</a:t>
                      </a:r>
                      <a:r>
                        <a:rPr lang="en-US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).get()</a:t>
                      </a:r>
                      <a:br>
                        <a:rPr lang="en-US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stream_time = re.sub(</a:t>
                      </a:r>
                      <a:r>
                        <a:rPr lang="en-US" altLang="zh-CN" sz="1100">
                          <a:solidFill>
                            <a:srgbClr val="6AAB7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r"\n|\s|Streaming"</a:t>
                      </a:r>
                      <a:r>
                        <a:rPr lang="en-US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zh-CN" sz="1100">
                          <a:solidFill>
                            <a:srgbClr val="6AAB7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""</a:t>
                      </a:r>
                      <a:r>
                        <a:rPr lang="en-US" altLang="zh-CN" sz="110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stream_time)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753431"/>
                  </a:ext>
                </a:extLst>
              </a:tr>
            </a:tbl>
          </a:graphicData>
        </a:graphic>
      </p:graphicFrame>
      <p:pic>
        <p:nvPicPr>
          <p:cNvPr id="6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B978140-F622-C52F-F059-7807D9A81E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79334" r="31142" b="5741"/>
          <a:stretch/>
        </p:blipFill>
        <p:spPr>
          <a:xfrm>
            <a:off x="5646352" y="2286000"/>
            <a:ext cx="606669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48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16044A-F674-E9C6-A256-AD6912B52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2.</a:t>
            </a:r>
            <a:r>
              <a:rPr kumimoji="1" lang="zh-CN" altLang="en-US"/>
              <a:t> </a:t>
            </a:r>
            <a:r>
              <a:rPr kumimoji="1" lang="en-US" altLang="zh-CN"/>
              <a:t>Crawler</a:t>
            </a:r>
            <a:r>
              <a:rPr kumimoji="1" lang="zh-CN" altLang="en-US"/>
              <a:t> </a:t>
            </a:r>
            <a:r>
              <a:rPr kumimoji="1" lang="en-US" altLang="zh-CN"/>
              <a:t>Part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911558-6B2E-42F8-9AA5-4F3487D05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2.1.2</a:t>
            </a:r>
            <a:r>
              <a:rPr kumimoji="1" lang="zh-CN" altLang="en-US"/>
              <a:t> </a:t>
            </a:r>
            <a:r>
              <a:rPr kumimoji="1" lang="en-US" altLang="zh-CN"/>
              <a:t>Scores</a:t>
            </a:r>
            <a:r>
              <a:rPr kumimoji="1" lang="zh-CN" altLang="en-US"/>
              <a:t> </a:t>
            </a:r>
            <a:r>
              <a:rPr kumimoji="1" lang="en-US" altLang="zh-CN"/>
              <a:t>&amp;</a:t>
            </a:r>
            <a:r>
              <a:rPr kumimoji="1" lang="zh-CN" altLang="en-US"/>
              <a:t> </a:t>
            </a:r>
            <a:r>
              <a:rPr kumimoji="1" lang="en-US" altLang="zh-CN"/>
              <a:t>Sentiments</a:t>
            </a:r>
          </a:p>
          <a:p>
            <a:pPr lvl="1"/>
            <a:r>
              <a:rPr lang="en-US" altLang="zh-CN" dirty="0"/>
              <a:t>The four measurements lies in the &lt;score-pairs-</a:t>
            </a:r>
            <a:r>
              <a:rPr lang="en-US" altLang="zh-CN" dirty="0" err="1"/>
              <a:t>depricated</a:t>
            </a:r>
            <a:r>
              <a:rPr lang="en-US" altLang="zh-CN" dirty="0"/>
              <a:t>&gt; tag.</a:t>
            </a:r>
          </a:p>
          <a:p>
            <a:pPr lvl="1"/>
            <a:r>
              <a:rPr lang="en-US" altLang="zh-CN" dirty="0"/>
              <a:t>This tag represents the score pair bar UI on the card view of a movie.</a:t>
            </a:r>
          </a:p>
          <a:p>
            <a:pPr lvl="1"/>
            <a:r>
              <a:rPr lang="en-US" altLang="zh-CN" dirty="0"/>
              <a:t>The four items within the tag is our required data:</a:t>
            </a:r>
          </a:p>
          <a:p>
            <a:pPr lvl="2"/>
            <a:r>
              <a:rPr lang="en-US" altLang="zh-CN" dirty="0"/>
              <a:t>Audience</a:t>
            </a:r>
            <a:r>
              <a:rPr lang="zh-CN" altLang="en-US" dirty="0"/>
              <a:t> </a:t>
            </a:r>
            <a:r>
              <a:rPr lang="en-US" altLang="zh-CN" dirty="0"/>
              <a:t>Sentiment</a:t>
            </a:r>
          </a:p>
          <a:p>
            <a:pPr lvl="2"/>
            <a:r>
              <a:rPr lang="en-US" altLang="zh-CN" dirty="0"/>
              <a:t>Audience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</a:p>
          <a:p>
            <a:pPr lvl="2"/>
            <a:r>
              <a:rPr lang="zh-CN" altLang="en-US" dirty="0"/>
              <a:t> </a:t>
            </a:r>
            <a:r>
              <a:rPr lang="en-US" altLang="zh-CN" dirty="0"/>
              <a:t>Critics</a:t>
            </a:r>
            <a:r>
              <a:rPr lang="zh-CN" altLang="en-US" dirty="0"/>
              <a:t> </a:t>
            </a:r>
            <a:r>
              <a:rPr lang="en-US" altLang="zh-CN" dirty="0"/>
              <a:t>Sentiment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Critics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</a:p>
          <a:p>
            <a:pPr lvl="1"/>
            <a:r>
              <a:rPr lang="en-US" altLang="zh-CN" dirty="0"/>
              <a:t>We first extract &lt;score-pairs-deprecated&gt; as root, then extract its items one by one.</a:t>
            </a:r>
            <a:endParaRPr lang="zh-CN" altLang="en-US" dirty="0"/>
          </a:p>
          <a:p>
            <a:endParaRPr kumimoji="1" lang="zh-CN" altLang="en-US"/>
          </a:p>
        </p:txBody>
      </p:sp>
      <p:pic>
        <p:nvPicPr>
          <p:cNvPr id="4" name="Picture 3" descr="A screenshot of a movie magazine&#10;&#10;Description automatically generated">
            <a:extLst>
              <a:ext uri="{FF2B5EF4-FFF2-40B4-BE49-F238E27FC236}">
                <a16:creationId xmlns:a16="http://schemas.microsoft.com/office/drawing/2014/main" id="{1DF32189-DDA8-DBBD-2D16-821DD62E0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243" y="79565"/>
            <a:ext cx="1219198" cy="2206435"/>
          </a:xfrm>
          <a:prstGeom prst="rect">
            <a:avLst/>
          </a:prstGeom>
        </p:spPr>
      </p:pic>
      <p:pic>
        <p:nvPicPr>
          <p:cNvPr id="5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C7AF0B6-4F2C-6FDD-A035-15864B755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508" y="2688336"/>
            <a:ext cx="6898667" cy="1327404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AE5FF8E4-B903-95C4-BF8E-FD66CBF30A7A}"/>
              </a:ext>
            </a:extLst>
          </p:cNvPr>
          <p:cNvCxnSpPr>
            <a:cxnSpLocks/>
          </p:cNvCxnSpPr>
          <p:nvPr/>
        </p:nvCxnSpPr>
        <p:spPr>
          <a:xfrm flipV="1">
            <a:off x="8695113" y="2084832"/>
            <a:ext cx="0" cy="15285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49AA3C2-8599-AB2F-F055-5C4AD8CD46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" t="69737" r="19832" b="11842"/>
          <a:stretch/>
        </p:blipFill>
        <p:spPr>
          <a:xfrm>
            <a:off x="5305803" y="4332696"/>
            <a:ext cx="6766075" cy="319477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1A4A069-F732-3D99-1A81-56D343F26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337604"/>
              </p:ext>
            </p:extLst>
          </p:nvPr>
        </p:nvGraphicFramePr>
        <p:xfrm>
          <a:off x="5239508" y="4931029"/>
          <a:ext cx="6880378" cy="1490529"/>
        </p:xfrm>
        <a:graphic>
          <a:graphicData uri="http://schemas.openxmlformats.org/drawingml/2006/table">
            <a:tbl>
              <a:tblPr firstRow="1" firstCol="1" bandRow="1"/>
              <a:tblGrid>
                <a:gridCol w="6880378">
                  <a:extLst>
                    <a:ext uri="{9D8B030D-6E8A-4147-A177-3AD203B41FA5}">
                      <a16:colId xmlns:a16="http://schemas.microsoft.com/office/drawing/2014/main" val="1603044771"/>
                    </a:ext>
                  </a:extLst>
                </a:gridCol>
              </a:tblGrid>
              <a:tr h="317049">
                <a:tc>
                  <a:txBody>
                    <a:bodyPr/>
                    <a:lstStyle/>
                    <a:p>
                      <a:r>
                        <a:rPr 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__get_movies__.py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681293"/>
                  </a:ext>
                </a:extLst>
              </a:tr>
              <a:tr h="773609">
                <a:tc>
                  <a:txBody>
                    <a:bodyPr/>
                    <a:lstStyle/>
                    <a:p>
                      <a:r>
                        <a:rPr lang="zh-CN" altLang="zh-CN" sz="1100" dirty="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# Overall score container</a:t>
                      </a:r>
                      <a:br>
                        <a:rPr lang="zh-CN" altLang="zh-CN" sz="1100" dirty="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evaluation_scores = score_container.xpath(</a:t>
                      </a:r>
                      <a:r>
                        <a:rPr lang="zh-CN" altLang="zh-CN" sz="1100" dirty="0">
                          <a:solidFill>
                            <a:srgbClr val="6AAB73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".//score-pairs-deprecated"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)</a:t>
                      </a:r>
                      <a:b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# Four important scores</a:t>
                      </a:r>
                      <a:br>
                        <a:rPr lang="zh-CN" altLang="zh-CN" sz="1100" dirty="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aud_sentiment = evaluation_scores.xpath(</a:t>
                      </a:r>
                      <a:r>
                        <a:rPr lang="zh-CN" altLang="zh-CN" sz="1100" dirty="0">
                          <a:solidFill>
                            <a:srgbClr val="6AAB73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"@audiencesentiment"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).get()</a:t>
                      </a:r>
                      <a:b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aud_score = evaluation_scores.xpath(</a:t>
                      </a:r>
                      <a:r>
                        <a:rPr lang="zh-CN" altLang="zh-CN" sz="1100" dirty="0">
                          <a:solidFill>
                            <a:srgbClr val="6AAB73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"@audiencescore"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).get()</a:t>
                      </a:r>
                      <a:b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critics_sentiment = evaluation_scores.xpath(</a:t>
                      </a:r>
                      <a:r>
                        <a:rPr lang="zh-CN" altLang="zh-CN" sz="1100" dirty="0">
                          <a:solidFill>
                            <a:srgbClr val="6AAB73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"@criticssentiment"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).get()</a:t>
                      </a:r>
                      <a:b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critics_score = evaluation_scores.xpath(</a:t>
                      </a:r>
                      <a:r>
                        <a:rPr lang="zh-CN" altLang="zh-CN" sz="1100" dirty="0">
                          <a:solidFill>
                            <a:srgbClr val="6AAB73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"@criticsscore"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).get()</a:t>
                      </a:r>
                      <a:endParaRPr lang="zh-CN" altLang="zh-CN" sz="1600" kern="1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753431"/>
                  </a:ext>
                </a:extLst>
              </a:tr>
            </a:tbl>
          </a:graphicData>
        </a:graphic>
      </p:graphicFrame>
      <p:sp>
        <p:nvSpPr>
          <p:cNvPr id="13" name="右中括号 12">
            <a:extLst>
              <a:ext uri="{FF2B5EF4-FFF2-40B4-BE49-F238E27FC236}">
                <a16:creationId xmlns:a16="http://schemas.microsoft.com/office/drawing/2014/main" id="{B96613E9-7AFB-4183-6845-B6D2F187B68C}"/>
              </a:ext>
            </a:extLst>
          </p:cNvPr>
          <p:cNvSpPr/>
          <p:nvPr/>
        </p:nvSpPr>
        <p:spPr>
          <a:xfrm rot="5400000">
            <a:off x="8723842" y="502556"/>
            <a:ext cx="117764" cy="6341954"/>
          </a:xfrm>
          <a:prstGeom prst="rightBracket">
            <a:avLst/>
          </a:prstGeom>
          <a:ln w="25400">
            <a:solidFill>
              <a:srgbClr val="FF0000"/>
            </a:solidFill>
          </a:ln>
          <a:effectLst>
            <a:outerShdw blurRad="135615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6825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195418-5CB0-EB2D-DCDD-8EC8AEEB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Crawler Part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56E341-D7DE-D3E1-FE3C-2F0F4CA26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2.2 Store the extracted data into an Excel file</a:t>
            </a:r>
          </a:p>
          <a:p>
            <a:pPr lvl="1"/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iteration,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crawler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creates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excel</a:t>
            </a:r>
            <a:r>
              <a:rPr lang="zh-CN" altLang="en-US" dirty="0"/>
              <a:t> </a:t>
            </a:r>
            <a:r>
              <a:rPr lang="en-US" altLang="zh-CN" dirty="0"/>
              <a:t>file;</a:t>
            </a:r>
          </a:p>
          <a:p>
            <a:pPr lvl="1"/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iteration,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stores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row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four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excel</a:t>
            </a:r>
            <a:r>
              <a:rPr lang="zh-CN" altLang="en-US" dirty="0"/>
              <a:t> </a:t>
            </a:r>
            <a:r>
              <a:rPr lang="en-US" altLang="zh-CN" dirty="0"/>
              <a:t>file;</a:t>
            </a:r>
          </a:p>
          <a:p>
            <a:pPr lvl="1"/>
            <a:r>
              <a:rPr lang="en-US" altLang="zh-CN" dirty="0"/>
              <a:t>__save_data__.py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wrote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peform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algorithm.</a:t>
            </a:r>
            <a:endParaRPr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FCD6D46-8F41-5ADB-BFD0-27CE53A7E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26855"/>
              </p:ext>
            </p:extLst>
          </p:nvPr>
        </p:nvGraphicFramePr>
        <p:xfrm>
          <a:off x="5239508" y="333727"/>
          <a:ext cx="6880378" cy="3502209"/>
        </p:xfrm>
        <a:graphic>
          <a:graphicData uri="http://schemas.openxmlformats.org/drawingml/2006/table">
            <a:tbl>
              <a:tblPr firstRow="1" firstCol="1" bandRow="1"/>
              <a:tblGrid>
                <a:gridCol w="6880378">
                  <a:extLst>
                    <a:ext uri="{9D8B030D-6E8A-4147-A177-3AD203B41FA5}">
                      <a16:colId xmlns:a16="http://schemas.microsoft.com/office/drawing/2014/main" val="1603044771"/>
                    </a:ext>
                  </a:extLst>
                </a:gridCol>
              </a:tblGrid>
              <a:tr h="317049">
                <a:tc>
                  <a:txBody>
                    <a:bodyPr/>
                    <a:lstStyle/>
                    <a:p>
                      <a:r>
                        <a:rPr lang="zh-CN" sz="1000" b="1" i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__get_movies__.py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681293"/>
                  </a:ext>
                </a:extLst>
              </a:tr>
              <a:tr h="773609">
                <a:tc>
                  <a:txBody>
                    <a:bodyPr/>
                    <a:lstStyle/>
                    <a:p>
                      <a:r>
                        <a:rPr lang="zh-CN" altLang="zh-CN" sz="1100" dirty="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# Processing data</a:t>
                      </a:r>
                      <a:br>
                        <a:rPr lang="zh-CN" altLang="zh-CN" sz="1100" dirty="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# Change negative/positive to binary expressions, which is a lot easier to cope with</a:t>
                      </a:r>
                      <a:br>
                        <a:rPr lang="zh-CN" altLang="zh-CN" sz="1100" dirty="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bin_aud_sentiment = </a:t>
                      </a:r>
                      <a:r>
                        <a:rPr lang="zh-CN" altLang="zh-CN" sz="1100" dirty="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0 </a:t>
                      </a:r>
                      <a:r>
                        <a:rPr lang="zh-CN" altLang="zh-CN" sz="1100" dirty="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if 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aud_sentiment == </a:t>
                      </a:r>
                      <a:r>
                        <a:rPr lang="zh-CN" altLang="zh-CN" sz="1100" dirty="0">
                          <a:solidFill>
                            <a:srgbClr val="6AAB73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'negative' </a:t>
                      </a:r>
                      <a:r>
                        <a:rPr lang="zh-CN" altLang="zh-CN" sz="1100" dirty="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else </a:t>
                      </a:r>
                      <a:r>
                        <a:rPr lang="zh-CN" altLang="zh-CN" sz="1100" dirty="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1</a:t>
                      </a:r>
                      <a:br>
                        <a:rPr lang="zh-CN" altLang="zh-CN" sz="1100" dirty="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bin_critics_sentiment = </a:t>
                      </a:r>
                      <a:r>
                        <a:rPr lang="zh-CN" altLang="zh-CN" sz="1100" dirty="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0 </a:t>
                      </a:r>
                      <a:r>
                        <a:rPr lang="zh-CN" altLang="zh-CN" sz="1100" dirty="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if 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critics_sentiment == </a:t>
                      </a:r>
                      <a:r>
                        <a:rPr lang="zh-CN" altLang="zh-CN" sz="1100" dirty="0">
                          <a:solidFill>
                            <a:srgbClr val="6AAB73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'negative' </a:t>
                      </a:r>
                      <a:r>
                        <a:rPr lang="zh-CN" altLang="zh-CN" sz="1100" dirty="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else </a:t>
                      </a:r>
                      <a:r>
                        <a:rPr lang="zh-CN" altLang="zh-CN" sz="1100" dirty="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1</a:t>
                      </a:r>
                      <a:br>
                        <a:rPr lang="zh-CN" altLang="zh-CN" sz="1100" dirty="0">
                          <a:solidFill>
                            <a:srgbClr val="2AACB8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data = {</a:t>
                      </a:r>
                      <a:b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zh-CN" altLang="zh-CN" sz="1100" dirty="0">
                          <a:solidFill>
                            <a:srgbClr val="6AAB73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"title"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: movie_title,</a:t>
                      </a:r>
                      <a:b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zh-CN" altLang="zh-CN" sz="1100" dirty="0">
                          <a:solidFill>
                            <a:srgbClr val="6AAB73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"stream_time"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: stream_time,</a:t>
                      </a:r>
                      <a:b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zh-CN" altLang="zh-CN" sz="1100" dirty="0">
                          <a:solidFill>
                            <a:srgbClr val="6AAB73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'link'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: score_link,</a:t>
                      </a:r>
                      <a:b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zh-CN" altLang="zh-CN" sz="1100" dirty="0">
                          <a:solidFill>
                            <a:srgbClr val="6AAB73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"audience score"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: aud_score,</a:t>
                      </a:r>
                      <a:b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zh-CN" altLang="zh-CN" sz="1100" dirty="0">
                          <a:solidFill>
                            <a:srgbClr val="6AAB73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"critics score"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: critics_score,</a:t>
                      </a:r>
                      <a:b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zh-CN" altLang="zh-CN" sz="1100" dirty="0">
                          <a:solidFill>
                            <a:srgbClr val="6AAB73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"audience sentiment"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: bin_aud_sentiment,</a:t>
                      </a:r>
                      <a:b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zh-CN" altLang="zh-CN" sz="1100" dirty="0">
                          <a:solidFill>
                            <a:srgbClr val="6AAB73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"critics sentiment"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: bin_critics_sentiment,</a:t>
                      </a:r>
                      <a:b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}</a:t>
                      </a:r>
                      <a:b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b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# Store the data in a new Excel file</a:t>
                      </a:r>
                      <a:br>
                        <a:rPr lang="zh-CN" altLang="zh-CN" sz="1100" dirty="0">
                          <a:solidFill>
                            <a:srgbClr val="7A7E85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94558D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self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.start_urls.append(</a:t>
                      </a:r>
                      <a:r>
                        <a:rPr lang="zh-CN" altLang="zh-CN" sz="1100" dirty="0">
                          <a:solidFill>
                            <a:srgbClr val="6AAB73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"https://www.rottentomatoes.com/" 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+ data[</a:t>
                      </a:r>
                      <a:r>
                        <a:rPr lang="zh-CN" altLang="zh-CN" sz="1100" dirty="0">
                          <a:solidFill>
                            <a:srgbClr val="6AAB73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'link'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])</a:t>
                      </a:r>
                      <a:b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CF8E6D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if </a:t>
                      </a:r>
                      <a:r>
                        <a:rPr lang="zh-CN" altLang="zh-CN" sz="1100" dirty="0">
                          <a:solidFill>
                            <a:srgbClr val="94558D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self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.custom_settings[</a:t>
                      </a:r>
                      <a:r>
                        <a:rPr lang="zh-CN" altLang="zh-CN" sz="1100" dirty="0">
                          <a:solidFill>
                            <a:srgbClr val="6AAB73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'SAVE_DATA'</a:t>
                      </a: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]:</a:t>
                      </a:r>
                      <a:b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</a:br>
                      <a:r>
                        <a:rPr lang="zh-CN" altLang="zh-CN" sz="1100" dirty="0">
                          <a:solidFill>
                            <a:srgbClr val="BCBEC4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    __save_data__.save_data_to_excel(data)</a:t>
                      </a:r>
                      <a:endParaRPr lang="zh-CN" altLang="zh-CN" sz="1100" kern="1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753431"/>
                  </a:ext>
                </a:extLst>
              </a:tr>
            </a:tbl>
          </a:graphicData>
        </a:graphic>
      </p:graphicFrame>
      <p:pic>
        <p:nvPicPr>
          <p:cNvPr id="9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C256932-CF4E-572C-1E32-24066B6BD2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" t="17898" r="11777" b="12473"/>
          <a:stretch/>
        </p:blipFill>
        <p:spPr>
          <a:xfrm>
            <a:off x="6737683" y="3926511"/>
            <a:ext cx="3913631" cy="28368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6FBFBB5-B492-8312-B825-31B90AD6585B}"/>
              </a:ext>
            </a:extLst>
          </p:cNvPr>
          <p:cNvSpPr txBox="1"/>
          <p:nvPr/>
        </p:nvSpPr>
        <p:spPr>
          <a:xfrm>
            <a:off x="5239508" y="4113014"/>
            <a:ext cx="1498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Extracted</a:t>
            </a:r>
            <a:r>
              <a:rPr kumimoji="1" lang="zh-CN" altLang="en-US"/>
              <a:t> </a:t>
            </a:r>
            <a:r>
              <a:rPr kumimoji="1" lang="en-US" altLang="zh-CN"/>
              <a:t>Excel</a:t>
            </a:r>
            <a:r>
              <a:rPr kumimoji="1" lang="zh-CN" altLang="en-US"/>
              <a:t> </a:t>
            </a:r>
            <a:r>
              <a:rPr kumimoji="1" lang="en-US" altLang="zh-CN"/>
              <a:t>file: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2711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195418-5CB0-EB2D-DCDD-8EC8AEEB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Crawler Part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56E341-D7DE-D3E1-FE3C-2F0F4CA26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2.3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85480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144</TotalTime>
  <Words>4035</Words>
  <Application>Microsoft Macintosh PowerPoint</Application>
  <PresentationFormat>宽屏</PresentationFormat>
  <Paragraphs>328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Cambria Math</vt:lpstr>
      <vt:lpstr>Courier New</vt:lpstr>
      <vt:lpstr>Times New Roman</vt:lpstr>
      <vt:lpstr>Tw Cen MT</vt:lpstr>
      <vt:lpstr>Tw Cen MT Condensed</vt:lpstr>
      <vt:lpstr>Wingdings 3</vt:lpstr>
      <vt:lpstr>积分</vt:lpstr>
      <vt:lpstr>Evaluation on Movie Classification</vt:lpstr>
      <vt:lpstr>1. Introduction</vt:lpstr>
      <vt:lpstr>Project Process</vt:lpstr>
      <vt:lpstr>2. Crawler Part</vt:lpstr>
      <vt:lpstr>2. Crawler Part</vt:lpstr>
      <vt:lpstr>2. Crawler Part</vt:lpstr>
      <vt:lpstr>2. Crawler Part</vt:lpstr>
      <vt:lpstr>2. Crawler Part</vt:lpstr>
      <vt:lpstr>2. Crawler Part</vt:lpstr>
      <vt:lpstr>PowerPoint 演示文稿</vt:lpstr>
      <vt:lpstr>3. Evaluation Algorithms</vt:lpstr>
      <vt:lpstr>3. Evaluation Algorithms</vt:lpstr>
      <vt:lpstr>3. Evaluation Algorithms</vt:lpstr>
      <vt:lpstr>3. Evaluation Algorithms</vt:lpstr>
      <vt:lpstr>3. Evaluation Algorithms</vt:lpstr>
      <vt:lpstr>3. Evaluation Algorithms</vt:lpstr>
      <vt:lpstr>3. Evaluation Algorithms</vt:lpstr>
      <vt:lpstr>3. Evaluation Algorithms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on Movie Classification</dc:title>
  <dc:creator>614550317@qq.com</dc:creator>
  <cp:lastModifiedBy>Huang Yanzhen</cp:lastModifiedBy>
  <cp:revision>259</cp:revision>
  <dcterms:created xsi:type="dcterms:W3CDTF">2023-11-04T10:52:44Z</dcterms:created>
  <dcterms:modified xsi:type="dcterms:W3CDTF">2023-11-04T13:56:09Z</dcterms:modified>
</cp:coreProperties>
</file>